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8" r:id="rId3"/>
    <p:sldId id="273" r:id="rId4"/>
    <p:sldId id="274" r:id="rId5"/>
    <p:sldId id="284" r:id="rId6"/>
    <p:sldId id="285" r:id="rId7"/>
    <p:sldId id="272" r:id="rId8"/>
    <p:sldId id="286" r:id="rId9"/>
    <p:sldId id="287" r:id="rId10"/>
    <p:sldId id="289" r:id="rId11"/>
    <p:sldId id="299" r:id="rId12"/>
    <p:sldId id="290" r:id="rId13"/>
    <p:sldId id="293" r:id="rId14"/>
    <p:sldId id="291" r:id="rId15"/>
    <p:sldId id="292" r:id="rId16"/>
    <p:sldId id="296" r:id="rId17"/>
    <p:sldId id="298" r:id="rId18"/>
    <p:sldId id="297" r:id="rId19"/>
    <p:sldId id="25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74CB9-6CB4-4411-A4E2-BDADB05FA064}" v="199" dt="2024-05-10T00:26:03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86456" autoAdjust="0"/>
  </p:normalViewPr>
  <p:slideViewPr>
    <p:cSldViewPr snapToGrid="0">
      <p:cViewPr>
        <p:scale>
          <a:sx n="75" d="100"/>
          <a:sy n="75" d="100"/>
        </p:scale>
        <p:origin x="1308" y="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89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907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570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478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76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515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46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98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74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3b975980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3b975980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95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77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52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53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95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63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3b97598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3b97598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60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Hua+Z&amp;cauthor_id=29914498" TargetMode="External"/><Relationship Id="rId13" Type="http://schemas.openxmlformats.org/officeDocument/2006/relationships/hyperlink" Target="https://pubmed.ncbi.nlm.nih.gov/33112199/#full-view-affiliation-1" TargetMode="External"/><Relationship Id="rId18" Type="http://schemas.openxmlformats.org/officeDocument/2006/relationships/hyperlink" Target="https://pubmed.ncbi.nlm.nih.gov/?term=Jin+Z&amp;cauthor_id=37230821" TargetMode="External"/><Relationship Id="rId26" Type="http://schemas.openxmlformats.org/officeDocument/2006/relationships/hyperlink" Target="https://pubmed.ncbi.nlm.nih.gov/?term=Mo+X&amp;cauthor_id=37230821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s://pubmed.ncbi.nlm.nih.gov/37230821/#full-view-affiliation-2" TargetMode="External"/><Relationship Id="rId7" Type="http://schemas.openxmlformats.org/officeDocument/2006/relationships/hyperlink" Target="https://pubmed.ncbi.nlm.nih.gov/29914498/#full-view-affiliation-2" TargetMode="External"/><Relationship Id="rId12" Type="http://schemas.openxmlformats.org/officeDocument/2006/relationships/hyperlink" Target="https://pubmed.ncbi.nlm.nih.gov/?term=Hoang+JK&amp;cauthor_id=33112199" TargetMode="External"/><Relationship Id="rId17" Type="http://schemas.openxmlformats.org/officeDocument/2006/relationships/hyperlink" Target="https://pubmed.ncbi.nlm.nih.gov/33112199/#full-view-affiliation-3" TargetMode="External"/><Relationship Id="rId25" Type="http://schemas.openxmlformats.org/officeDocument/2006/relationships/hyperlink" Target="https://pubmed.ncbi.nlm.nih.gov/?term=Zhang+L&amp;cauthor_id=37230821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ubmed.ncbi.nlm.nih.gov/?term=Tessler+FN&amp;cauthor_id=33112199" TargetMode="External"/><Relationship Id="rId20" Type="http://schemas.openxmlformats.org/officeDocument/2006/relationships/hyperlink" Target="https://pubmed.ncbi.nlm.nih.gov/?term=Pei+S&amp;cauthor_id=37230821" TargetMode="External"/><Relationship Id="rId29" Type="http://schemas.openxmlformats.org/officeDocument/2006/relationships/hyperlink" Target="https://pubmed.ncbi.nlm.nih.gov/?term=Zhang+S&amp;cauthor_id=3723082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?term=Li+C&amp;cauthor_id=29914498" TargetMode="External"/><Relationship Id="rId11" Type="http://schemas.openxmlformats.org/officeDocument/2006/relationships/hyperlink" Target="https://pubmed.ncbi.nlm.nih.gov/29914498/#full-view-affiliation-3" TargetMode="External"/><Relationship Id="rId24" Type="http://schemas.openxmlformats.org/officeDocument/2006/relationships/hyperlink" Target="https://pubmed.ncbi.nlm.nih.gov/37230821/#full-view-affiliation-3" TargetMode="External"/><Relationship Id="rId5" Type="http://schemas.openxmlformats.org/officeDocument/2006/relationships/hyperlink" Target="https://pubmed.ncbi.nlm.nih.gov/29914498/#full-view-affiliation-1" TargetMode="External"/><Relationship Id="rId15" Type="http://schemas.openxmlformats.org/officeDocument/2006/relationships/hyperlink" Target="https://pubmed.ncbi.nlm.nih.gov/33112199/#full-view-affiliation-2" TargetMode="External"/><Relationship Id="rId23" Type="http://schemas.openxmlformats.org/officeDocument/2006/relationships/hyperlink" Target="https://pubmed.ncbi.nlm.nih.gov/?term=Ouyang+L&amp;cauthor_id=37230821" TargetMode="External"/><Relationship Id="rId28" Type="http://schemas.openxmlformats.org/officeDocument/2006/relationships/hyperlink" Target="https://pubmed.ncbi.nlm.nih.gov/?term=You+J&amp;cauthor_id=37230821" TargetMode="External"/><Relationship Id="rId10" Type="http://schemas.openxmlformats.org/officeDocument/2006/relationships/hyperlink" Target="https://pubmed.ncbi.nlm.nih.gov/?term=Lin+JL&amp;cauthor_id=29914498" TargetMode="External"/><Relationship Id="rId19" Type="http://schemas.openxmlformats.org/officeDocument/2006/relationships/hyperlink" Target="https://pubmed.ncbi.nlm.nih.gov/37230821/#full-view-affiliation-1" TargetMode="External"/><Relationship Id="rId31" Type="http://schemas.openxmlformats.org/officeDocument/2006/relationships/hyperlink" Target="https://pubmed.ncbi.nlm.nih.gov/37230821/#full-view-affiliation-4" TargetMode="External"/><Relationship Id="rId4" Type="http://schemas.openxmlformats.org/officeDocument/2006/relationships/hyperlink" Target="https://pubmed.ncbi.nlm.nih.gov/?term=Zhuang+Y&amp;cauthor_id=29914498" TargetMode="External"/><Relationship Id="rId9" Type="http://schemas.openxmlformats.org/officeDocument/2006/relationships/hyperlink" Target="https://pubmed.ncbi.nlm.nih.gov/?term=Chen+K&amp;cauthor_id=29914498" TargetMode="External"/><Relationship Id="rId14" Type="http://schemas.openxmlformats.org/officeDocument/2006/relationships/hyperlink" Target="https://pubmed.ncbi.nlm.nih.gov/?term=Middleton+WD&amp;cauthor_id=33112199" TargetMode="External"/><Relationship Id="rId22" Type="http://schemas.openxmlformats.org/officeDocument/2006/relationships/hyperlink" Target="https://pubmed.ncbi.nlm.nih.gov/?term=Shen+H&amp;cauthor_id=37230821" TargetMode="External"/><Relationship Id="rId27" Type="http://schemas.openxmlformats.org/officeDocument/2006/relationships/hyperlink" Target="https://pubmed.ncbi.nlm.nih.gov/?term=Chen+Q&amp;cauthor_id=37230821" TargetMode="External"/><Relationship Id="rId30" Type="http://schemas.openxmlformats.org/officeDocument/2006/relationships/hyperlink" Target="https://pubmed.ncbi.nlm.nih.gov/?term=Zhang+B&amp;cauthor_id=372308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338915" y="3804091"/>
            <a:ext cx="6624084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</a:rPr>
              <a:t>Maria Inez Caser França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</a:rPr>
              <a:t>Espírito Santo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73CC9C-A670-1BD6-9402-54F7FCEB9D6B}"/>
              </a:ext>
            </a:extLst>
          </p:cNvPr>
          <p:cNvSpPr txBox="1"/>
          <p:nvPr/>
        </p:nvSpPr>
        <p:spPr>
          <a:xfrm>
            <a:off x="106327" y="161915"/>
            <a:ext cx="9133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Curso Pré-Congresso  de “ Ultrassonografia da Tireoide Prática Clínica”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BF8DDE-1DD6-70B4-F388-DDCA80C9487C}"/>
              </a:ext>
            </a:extLst>
          </p:cNvPr>
          <p:cNvSpPr txBox="1"/>
          <p:nvPr/>
        </p:nvSpPr>
        <p:spPr>
          <a:xfrm>
            <a:off x="744278" y="3211032"/>
            <a:ext cx="845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Classificações USG dos nódulos tireoidianos: utilidade e limitações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AC0058-7565-990D-7BB2-439C16FC5C80}"/>
              </a:ext>
            </a:extLst>
          </p:cNvPr>
          <p:cNvSpPr txBox="1"/>
          <p:nvPr/>
        </p:nvSpPr>
        <p:spPr>
          <a:xfrm>
            <a:off x="659202" y="128360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/>
              <a:t>I TIRADS - COMPOSIÇÃO</a:t>
            </a:r>
          </a:p>
          <a:p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AFB1115-DB53-5BCF-A6FF-48FC8EDE5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934" y="1789873"/>
            <a:ext cx="2314575" cy="232417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E5E005E-7877-FC3D-729E-F6D0BD8C8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16" y="3104697"/>
            <a:ext cx="2167649" cy="193777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F070BFF-7D31-0731-DF2F-96631B266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13" y="773596"/>
            <a:ext cx="2248857" cy="221017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4B78C2C-7FE8-8391-779E-9BD8026C4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534" y="2951959"/>
            <a:ext cx="2314576" cy="209051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C63A63D-964B-01C6-323D-76F4272BE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1699" y="992402"/>
            <a:ext cx="2396245" cy="17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4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AC0058-7565-990D-7BB2-439C16FC5C80}"/>
              </a:ext>
            </a:extLst>
          </p:cNvPr>
          <p:cNvSpPr txBox="1"/>
          <p:nvPr/>
        </p:nvSpPr>
        <p:spPr>
          <a:xfrm>
            <a:off x="725705" y="188821"/>
            <a:ext cx="2975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I TIRADS - ECOGENICIDADE</a:t>
            </a:r>
          </a:p>
          <a:p>
            <a:endParaRPr lang="pt-BR" dirty="0"/>
          </a:p>
        </p:txBody>
      </p:sp>
      <p:pic>
        <p:nvPicPr>
          <p:cNvPr id="4" name="Imagem 3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4196CDDB-FD16-B2A7-A8A3-190684095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51" y="2989456"/>
            <a:ext cx="2694113" cy="1933678"/>
          </a:xfrm>
          <a:prstGeom prst="rect">
            <a:avLst/>
          </a:prstGeom>
        </p:spPr>
      </p:pic>
      <p:pic>
        <p:nvPicPr>
          <p:cNvPr id="5" name="Imagem 4" descr="Uma imagem contendo animal, gato, deitado, pássaro&#10;&#10;Descrição gerada automaticamente">
            <a:extLst>
              <a:ext uri="{FF2B5EF4-FFF2-40B4-BE49-F238E27FC236}">
                <a16:creationId xmlns:a16="http://schemas.microsoft.com/office/drawing/2014/main" id="{9F13E82C-C447-E16A-DC9D-AACB0D48F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180" y="899299"/>
            <a:ext cx="2975495" cy="1933678"/>
          </a:xfrm>
          <a:prstGeom prst="rect">
            <a:avLst/>
          </a:prstGeom>
        </p:spPr>
      </p:pic>
      <p:pic>
        <p:nvPicPr>
          <p:cNvPr id="7" name="Imagem 6" descr="Foto em preto e branco deitado de barriga para cima&#10;&#10;Descrição gerada automaticamente com confiança baixa">
            <a:extLst>
              <a:ext uri="{FF2B5EF4-FFF2-40B4-BE49-F238E27FC236}">
                <a16:creationId xmlns:a16="http://schemas.microsoft.com/office/drawing/2014/main" id="{96C698BE-2252-E2DB-0651-1E7FAC3E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807" y="2974862"/>
            <a:ext cx="2719861" cy="19336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80A146B-C85B-B330-3A5C-1B68677A4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16" y="843587"/>
            <a:ext cx="2630584" cy="20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2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DDB8397-77F3-EE55-2451-18B4FB63EBDC}"/>
              </a:ext>
            </a:extLst>
          </p:cNvPr>
          <p:cNvSpPr txBox="1"/>
          <p:nvPr/>
        </p:nvSpPr>
        <p:spPr>
          <a:xfrm>
            <a:off x="542610" y="190918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/>
              <a:t>I TIRADS - MARGENS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8279A7-67D5-6273-4790-01CF69B2E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005" y="1020417"/>
            <a:ext cx="2267032" cy="19493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4E393B-6F89-3A01-7127-E66EB418F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121" y="3135137"/>
            <a:ext cx="2342800" cy="194938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93A3174-7B3F-B108-D057-D121DED0F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000" y="1505262"/>
            <a:ext cx="3683715" cy="26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B2A1F82-454A-87B0-31C9-005EA3F3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793" y="1916702"/>
            <a:ext cx="2813316" cy="209258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6422A0A-47EF-E609-9288-C2A8C9B19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812" y="1916701"/>
            <a:ext cx="2813315" cy="20925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2B06BD9-F684-0D14-2111-6C153D88A437}"/>
              </a:ext>
            </a:extLst>
          </p:cNvPr>
          <p:cNvSpPr txBox="1"/>
          <p:nvPr/>
        </p:nvSpPr>
        <p:spPr>
          <a:xfrm>
            <a:off x="1372793" y="459062"/>
            <a:ext cx="4888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I TIRADS – DIREÇÃO DE CRESCIMENTO </a:t>
            </a:r>
          </a:p>
        </p:txBody>
      </p:sp>
    </p:spTree>
    <p:extLst>
      <p:ext uri="{BB962C8B-B14F-4D97-AF65-F5344CB8AC3E}">
        <p14:creationId xmlns:p14="http://schemas.microsoft.com/office/powerpoint/2010/main" val="292961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0F39C0-4319-DA97-50E4-681A04A670AC}"/>
              </a:ext>
            </a:extLst>
          </p:cNvPr>
          <p:cNvSpPr txBox="1"/>
          <p:nvPr/>
        </p:nvSpPr>
        <p:spPr>
          <a:xfrm>
            <a:off x="371789" y="318385"/>
            <a:ext cx="6571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I TIRADS – PONTOS ECOGÊNICOS / CALCIFICAÇÕES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3EBB21-F060-6315-4801-9F80F1CD6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879" y="1049582"/>
            <a:ext cx="2147270" cy="21371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4557EE5-8EAA-7FC7-A52E-B096ED4CF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802" y="3186748"/>
            <a:ext cx="2307187" cy="18566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B569BED-897A-414B-CFA1-BC7BCD0A3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879" y="3317785"/>
            <a:ext cx="2147269" cy="17256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9775B9E-87A4-9EA2-D6F9-C28A4E8CE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851" y="1350628"/>
            <a:ext cx="1764543" cy="15350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428D2E-7F3E-376A-5B29-FBC892545E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923" y="1621223"/>
            <a:ext cx="2295525" cy="27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ED01F2-DDB0-B49D-6E31-2AEC6D785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950" y="3427436"/>
            <a:ext cx="2114383" cy="14281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511D96-171B-F94E-F146-2B0507FFC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3" y="1634990"/>
            <a:ext cx="1743075" cy="16335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8241D4-5D0A-4A44-590E-0821EBA3C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412" y="3129322"/>
            <a:ext cx="2030293" cy="18855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5E8BB91-5304-8239-232A-C5BC73CD3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302" y="1215664"/>
            <a:ext cx="2266370" cy="158273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1F3476-3961-F5DA-64A7-86A260E523D6}"/>
              </a:ext>
            </a:extLst>
          </p:cNvPr>
          <p:cNvSpPr txBox="1"/>
          <p:nvPr/>
        </p:nvSpPr>
        <p:spPr>
          <a:xfrm>
            <a:off x="728505" y="278845"/>
            <a:ext cx="6160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I TIRADS – EXTENSÃO EXTRATIREOIDIANA</a:t>
            </a:r>
          </a:p>
        </p:txBody>
      </p:sp>
    </p:spTree>
    <p:extLst>
      <p:ext uri="{BB962C8B-B14F-4D97-AF65-F5344CB8AC3E}">
        <p14:creationId xmlns:p14="http://schemas.microsoft.com/office/powerpoint/2010/main" val="396107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0027ED-0593-1CCE-2762-9BA1C29D1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555" y="2055027"/>
            <a:ext cx="2522923" cy="20876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0910E4-208F-03A9-AD5F-8E0B55943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19" y="2055027"/>
            <a:ext cx="2756026" cy="20352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90400B8-13D4-B213-1334-992F0C32F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175" y="2055027"/>
            <a:ext cx="2025650" cy="208765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39B6F3C-6F16-C501-F295-614DD6D49C5F}"/>
              </a:ext>
            </a:extLst>
          </p:cNvPr>
          <p:cNvSpPr txBox="1"/>
          <p:nvPr/>
        </p:nvSpPr>
        <p:spPr>
          <a:xfrm>
            <a:off x="469900" y="6525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I TIRADS – LINFONODOS</a:t>
            </a:r>
          </a:p>
        </p:txBody>
      </p:sp>
    </p:spTree>
    <p:extLst>
      <p:ext uri="{BB962C8B-B14F-4D97-AF65-F5344CB8AC3E}">
        <p14:creationId xmlns:p14="http://schemas.microsoft.com/office/powerpoint/2010/main" val="224414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75FCAA-139F-6F34-BC35-6C269A608562}"/>
              </a:ext>
            </a:extLst>
          </p:cNvPr>
          <p:cNvSpPr txBox="1"/>
          <p:nvPr/>
        </p:nvSpPr>
        <p:spPr>
          <a:xfrm>
            <a:off x="638069" y="384775"/>
            <a:ext cx="6114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Classificações USG dos nódulos tireoidianos: utilidade e limitações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7C7543-5DF8-1AE9-8CE6-C65157DBF5D5}"/>
              </a:ext>
            </a:extLst>
          </p:cNvPr>
          <p:cNvSpPr txBox="1"/>
          <p:nvPr/>
        </p:nvSpPr>
        <p:spPr>
          <a:xfrm>
            <a:off x="-150725" y="1696348"/>
            <a:ext cx="2632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1600" b="1" dirty="0"/>
              <a:t>CONCLUSÃO: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2669B8-FDBA-206E-78DB-C6C7CCE403FD}"/>
              </a:ext>
            </a:extLst>
          </p:cNvPr>
          <p:cNvSpPr txBox="1"/>
          <p:nvPr/>
        </p:nvSpPr>
        <p:spPr>
          <a:xfrm>
            <a:off x="793820" y="2034902"/>
            <a:ext cx="11913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UTILIDADE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F61DD4E-E4A9-763D-A89C-672A3D1D8A6E}"/>
              </a:ext>
            </a:extLst>
          </p:cNvPr>
          <p:cNvSpPr txBox="1"/>
          <p:nvPr/>
        </p:nvSpPr>
        <p:spPr>
          <a:xfrm>
            <a:off x="793820" y="2404234"/>
            <a:ext cx="71745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Fornece uma estrutura para melhorar o estratificação de risco de nódulos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e reduz a necessidade de biópsias desnecessárias.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PT" altLang="pt-BR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Existindo uma classificação de nódulos tireodianos </a:t>
            </a:r>
            <a:r>
              <a:rPr lang="pt-BR" altLang="pt-BR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com um </a:t>
            </a:r>
            <a:r>
              <a:rPr lang="pt-BR" dirty="0">
                <a:latin typeface="+mn-lt"/>
              </a:rPr>
              <a:t> léxico padronizado é capaz de  reduzir a variabilidade do  observador e consequentemente melhorar a  assertividade da descrição dos nódulos tireoidianos no laudo ultrassonográfico.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pt-BR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7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1ADEB1-FC2E-3501-14E3-3A8607D1FC07}"/>
              </a:ext>
            </a:extLst>
          </p:cNvPr>
          <p:cNvSpPr txBox="1"/>
          <p:nvPr/>
        </p:nvSpPr>
        <p:spPr>
          <a:xfrm>
            <a:off x="688311" y="200615"/>
            <a:ext cx="5360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Classificações USG dos nódulos tireoidianos: utilidade e limitações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89306E-CE7C-4B32-99E9-A2705C1606A4}"/>
              </a:ext>
            </a:extLst>
          </p:cNvPr>
          <p:cNvSpPr txBox="1"/>
          <p:nvPr/>
        </p:nvSpPr>
        <p:spPr>
          <a:xfrm>
            <a:off x="688311" y="9630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CONCLUSÃO: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EACD6C-95DC-16B5-4583-9631CA918C12}"/>
              </a:ext>
            </a:extLst>
          </p:cNvPr>
          <p:cNvSpPr txBox="1"/>
          <p:nvPr/>
        </p:nvSpPr>
        <p:spPr>
          <a:xfrm>
            <a:off x="688311" y="1272387"/>
            <a:ext cx="710921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LIMITAÇÕES:</a:t>
            </a:r>
          </a:p>
          <a:p>
            <a:endParaRPr lang="pt-BR" b="1" dirty="0"/>
          </a:p>
          <a:p>
            <a:r>
              <a:rPr lang="pt-BR" dirty="0"/>
              <a:t>Não existe ainda consenso sobre a classificação</a:t>
            </a:r>
            <a:r>
              <a:rPr lang="pt-BR" b="1" dirty="0"/>
              <a:t>.</a:t>
            </a:r>
          </a:p>
          <a:p>
            <a:endParaRPr lang="pt-BR" b="1" dirty="0"/>
          </a:p>
          <a:p>
            <a:r>
              <a:rPr lang="pt-B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aplicação do TI-RADS envolve limitações, como, por exemplo, o uso de sistema baseado em pontos, que limita a avaliação dos itens pontuados e não leva em consideração certos achados que podem ter implicações diferentes, como, por exemplo, as características sólidas dos nódulos sólido-císticos, reconhecidamente associados a malignidade, mas que não são pontuados pelo TI-RADS.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pt-BR" dirty="0"/>
              <a:t>Alguns autores sugerem que a presença de linfonodomegalia determinaria maior suspeição para malignidade.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pt-B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Embora as classificações tenham limitações, seu entendimento torna-se necessário para que seja utilizado com eficácia na prática clínica.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1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701650" y="2888450"/>
            <a:ext cx="37407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4800" b="1" dirty="0">
                <a:solidFill>
                  <a:srgbClr val="DF0741"/>
                </a:solidFill>
              </a:rPr>
              <a:t>OBRIGADO!</a:t>
            </a:r>
            <a:endParaRPr sz="4800" b="1" dirty="0">
              <a:solidFill>
                <a:srgbClr val="DF07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40913" y="2081401"/>
            <a:ext cx="5312923" cy="980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Declaro que não tenho conflito de interesse para essa apresentação.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11700" y="111182"/>
            <a:ext cx="6567565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400" dirty="0"/>
              <a:t>Classificações USG dos nódulos tireoidianos: utilidade e limitações</a:t>
            </a:r>
          </a:p>
        </p:txBody>
      </p:sp>
      <p:cxnSp>
        <p:nvCxnSpPr>
          <p:cNvPr id="69" name="Google Shape;69;p15"/>
          <p:cNvCxnSpPr/>
          <p:nvPr/>
        </p:nvCxnSpPr>
        <p:spPr>
          <a:xfrm rot="10800000" flipH="1">
            <a:off x="188075" y="972225"/>
            <a:ext cx="30093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7">
            <a:extLst>
              <a:ext uri="{FF2B5EF4-FFF2-40B4-BE49-F238E27FC236}">
                <a16:creationId xmlns:a16="http://schemas.microsoft.com/office/drawing/2014/main" id="{BAAB89DD-B880-6388-66DA-363D58A23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556772"/>
              </p:ext>
            </p:extLst>
          </p:nvPr>
        </p:nvGraphicFramePr>
        <p:xfrm>
          <a:off x="806824" y="1290917"/>
          <a:ext cx="6583680" cy="2658955"/>
        </p:xfrm>
        <a:graphic>
          <a:graphicData uri="http://schemas.openxmlformats.org/drawingml/2006/table">
            <a:tbl>
              <a:tblPr/>
              <a:tblGrid>
                <a:gridCol w="1140310">
                  <a:extLst>
                    <a:ext uri="{9D8B030D-6E8A-4147-A177-3AD203B41FA5}">
                      <a16:colId xmlns:a16="http://schemas.microsoft.com/office/drawing/2014/main" val="2960611689"/>
                    </a:ext>
                  </a:extLst>
                </a:gridCol>
                <a:gridCol w="3636085">
                  <a:extLst>
                    <a:ext uri="{9D8B030D-6E8A-4147-A177-3AD203B41FA5}">
                      <a16:colId xmlns:a16="http://schemas.microsoft.com/office/drawing/2014/main" val="547090750"/>
                    </a:ext>
                  </a:extLst>
                </a:gridCol>
                <a:gridCol w="1807285">
                  <a:extLst>
                    <a:ext uri="{9D8B030D-6E8A-4147-A177-3AD203B41FA5}">
                      <a16:colId xmlns:a16="http://schemas.microsoft.com/office/drawing/2014/main" val="681118002"/>
                    </a:ext>
                  </a:extLst>
                </a:gridCol>
              </a:tblGrid>
              <a:tr h="129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Grau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Imagem ecográfica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Diagnóstico provável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786876"/>
                  </a:ext>
                </a:extLst>
              </a:tr>
              <a:tr h="3546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( score 1)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pequena imagem anecóica      arredondada</a:t>
                      </a:r>
                      <a:endParaRPr kumimoji="0" lang="pt-BR" alt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Cisto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044634"/>
                  </a:ext>
                </a:extLst>
              </a:tr>
              <a:tr h="600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 ( score 2)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imagens mistas, sólidas </a:t>
                      </a:r>
                      <a:r>
                        <a:rPr kumimoji="0" lang="pt-BR" altLang="pt-B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isoecóicas</a:t>
                      </a: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ou </a:t>
                      </a:r>
                      <a:r>
                        <a:rPr kumimoji="0" lang="pt-BR" altLang="pt-B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hiperecóicas</a:t>
                      </a: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acompanhadas ou não de calcificações grosseiras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Bócio Colóide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21995"/>
                  </a:ext>
                </a:extLst>
              </a:tr>
              <a:tr h="877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III (score 3)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nódulo sólido hipoecóico de contornos  regulares, sem calcificação ou nódulos císticos com componente sólido nódulo isoecóico com halo hipoecóico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Neoplasia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136958"/>
                  </a:ext>
                </a:extLst>
              </a:tr>
              <a:tr h="508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IV (score 4)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Nódulo sólido hipoecóico com microcalcificações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Câncer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53265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B51EA9C-51EC-11B7-6A63-9B829AA4C145}"/>
              </a:ext>
            </a:extLst>
          </p:cNvPr>
          <p:cNvSpPr txBox="1"/>
          <p:nvPr/>
        </p:nvSpPr>
        <p:spPr>
          <a:xfrm>
            <a:off x="5572461" y="4249271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1000" dirty="0"/>
              <a:t>R. Camargo e </a:t>
            </a:r>
            <a:r>
              <a:rPr lang="pt-BR" altLang="pt-BR" sz="1000" dirty="0" err="1"/>
              <a:t>E</a:t>
            </a:r>
            <a:r>
              <a:rPr lang="pt-BR" altLang="pt-BR" sz="1000" dirty="0"/>
              <a:t>. Tomimori - 1998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42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5D2EBB9-A81A-89DE-A1E2-8B47AD434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41" y="958096"/>
            <a:ext cx="5599858" cy="3227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56AF921-5C15-7AB2-E6EE-4C4C3C46CC4C}"/>
              </a:ext>
            </a:extLst>
          </p:cNvPr>
          <p:cNvSpPr txBox="1"/>
          <p:nvPr/>
        </p:nvSpPr>
        <p:spPr>
          <a:xfrm>
            <a:off x="6042440" y="4298733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ATA 2015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10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F52B3C-BE16-5B3A-69F7-2B2294FEC520}"/>
              </a:ext>
            </a:extLst>
          </p:cNvPr>
          <p:cNvSpPr txBox="1"/>
          <p:nvPr/>
        </p:nvSpPr>
        <p:spPr>
          <a:xfrm>
            <a:off x="444674" y="314271"/>
            <a:ext cx="457200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2018 Jun 18;17(1):82.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sz="1200" b="0" i="0">
                <a:solidFill>
                  <a:srgbClr val="4D8055"/>
                </a:solidFill>
                <a:effectLst/>
                <a:highlight>
                  <a:srgbClr val="FFFFFF"/>
                </a:highlight>
                <a:latin typeface="BlinkMacSystemFont"/>
              </a:rPr>
              <a:t>Biomed Eng</a:t>
            </a:r>
            <a:endParaRPr kumimoji="0" lang="pt-BR" altLang="pt-B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Merriweather" panose="020F0502020204030204" pitchFamily="2" charset="0"/>
              </a:rPr>
              <a:t>A novel TIRADS of US classification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4"/>
              </a:rPr>
              <a:t>Yan Zhuang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5" tooltip="Department of Biomedical Engineering, Sichuan University College of Materials Science and Engineering, Chengdu, 610065, Sichuan, China."/>
              </a:rPr>
              <a:t>1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6"/>
              </a:rPr>
              <a:t>Cheng Li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7" tooltip="China-Japan Friendship Hospital, Beijing, 100029, China."/>
              </a:rPr>
              <a:t>2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8"/>
              </a:rPr>
              <a:t>Zhan Hua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7" tooltip="China-Japan Friendship Hospital, Beijing, 100029, China."/>
              </a:rPr>
              <a:t>2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9"/>
              </a:rPr>
              <a:t>Ke Chen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5" tooltip="Department of Biomedical Engineering, Sichuan University College of Materials Science and Engineering, Chengdu, 610065, Sichuan, China."/>
              </a:rPr>
              <a:t>1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0"/>
              </a:rPr>
              <a:t>Jiang Li Lin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3000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1" tooltip="Department of Biomedical Engineering, Sichuan University College of Materials Science and Engineering, Chengdu, 610065, Sichuan, China. linjlscu@163.com."/>
              </a:rPr>
              <a:t>3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221949-1D93-CE5C-B317-DE7653C1409E}"/>
              </a:ext>
            </a:extLst>
          </p:cNvPr>
          <p:cNvSpPr txBox="1"/>
          <p:nvPr/>
        </p:nvSpPr>
        <p:spPr>
          <a:xfrm>
            <a:off x="444674" y="1527086"/>
            <a:ext cx="6387926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2021 Mar;216(3):570-578.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Update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on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ACR TI-RADS: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Successes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Challenges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and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Future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Directions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From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the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 </a:t>
            </a:r>
            <a:r>
              <a:rPr kumimoji="0" lang="pt-BR" altLang="pt-BR" sz="1200" b="1" i="1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AJR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 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Special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Series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on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Radiology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Reporting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2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and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Data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2"/>
              </a:rPr>
              <a:t>Jenny K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2"/>
              </a:rPr>
              <a:t>Hoang</a:t>
            </a:r>
            <a:r>
              <a:rPr kumimoji="0" lang="pt-BR" altLang="pt-BR" sz="12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3" tooltip="Department of Radiology and Radiological Science, Johns Hopkins University School of Medicine, 601 N Caroline St, Baltimore, MD 21231."/>
              </a:rPr>
              <a:t>1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4"/>
              </a:rPr>
              <a:t>William D Middleton</a:t>
            </a:r>
            <a:r>
              <a:rPr kumimoji="0" lang="pt-BR" altLang="pt-BR" sz="12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5" tooltip="Mallinckrodt Institute of Radiology, Washington University School of Medicine, St. Louis, MO."/>
              </a:rPr>
              <a:t>2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6"/>
              </a:rPr>
              <a:t>Franklin N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6"/>
              </a:rPr>
              <a:t>Tessler</a:t>
            </a:r>
            <a:r>
              <a:rPr kumimoji="0" lang="pt-BR" altLang="pt-BR" sz="12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2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7" tooltip="Department of Radiology, University of Alabama at Birmingham, Birmingham, AL."/>
              </a:rPr>
              <a:t>3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DDACAE-1905-D7F0-DCDB-400119C0CCD9}"/>
              </a:ext>
            </a:extLst>
          </p:cNvPr>
          <p:cNvSpPr txBox="1"/>
          <p:nvPr/>
        </p:nvSpPr>
        <p:spPr>
          <a:xfrm>
            <a:off x="444674" y="2571750"/>
            <a:ext cx="6768926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 err="1"/>
              <a:t>Iranian</a:t>
            </a:r>
            <a:r>
              <a:rPr lang="pt-BR" sz="1400" dirty="0"/>
              <a:t> </a:t>
            </a:r>
            <a:r>
              <a:rPr lang="pt-BR" sz="1400" dirty="0" err="1"/>
              <a:t>Journal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Otorhinolaryngology</a:t>
            </a:r>
            <a:r>
              <a:rPr lang="pt-BR" sz="1400" dirty="0"/>
              <a:t>, Vol.34(6), Serial No.125, Nov-2022</a:t>
            </a:r>
          </a:p>
          <a:p>
            <a:r>
              <a:rPr lang="pt-BR" sz="1400" dirty="0"/>
              <a:t> Original </a:t>
            </a:r>
            <a:r>
              <a:rPr lang="pt-BR" sz="1400" dirty="0" err="1"/>
              <a:t>Article</a:t>
            </a:r>
            <a:r>
              <a:rPr lang="pt-BR" sz="1400" dirty="0"/>
              <a:t> </a:t>
            </a:r>
            <a:r>
              <a:rPr lang="pt-BR" sz="1400" dirty="0" err="1"/>
              <a:t>Concordance</a:t>
            </a:r>
            <a:r>
              <a:rPr lang="pt-BR" sz="1400" dirty="0"/>
              <a:t> </a:t>
            </a:r>
            <a:r>
              <a:rPr lang="pt-BR" sz="1400" dirty="0" err="1"/>
              <a:t>between</a:t>
            </a:r>
            <a:r>
              <a:rPr lang="pt-BR" sz="1400" dirty="0"/>
              <a:t> TIRADS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Cytology</a:t>
            </a:r>
            <a:r>
              <a:rPr lang="pt-BR" sz="1400" dirty="0"/>
              <a:t> in </a:t>
            </a:r>
            <a:r>
              <a:rPr lang="pt-BR" sz="1400" dirty="0" err="1"/>
              <a:t>Thyroid</a:t>
            </a:r>
            <a:r>
              <a:rPr lang="pt-BR" sz="1400" dirty="0"/>
              <a:t> </a:t>
            </a:r>
          </a:p>
          <a:p>
            <a:r>
              <a:rPr lang="pt-BR" sz="1400" dirty="0" err="1"/>
              <a:t>Nodule</a:t>
            </a:r>
            <a:r>
              <a:rPr lang="pt-BR" sz="1400" dirty="0"/>
              <a:t> Amin </a:t>
            </a:r>
            <a:r>
              <a:rPr lang="pt-BR" sz="1400" dirty="0" err="1"/>
              <a:t>Abolhasani</a:t>
            </a:r>
            <a:r>
              <a:rPr lang="pt-BR" sz="1400" dirty="0"/>
              <a:t> Foroughi1 , </a:t>
            </a:r>
            <a:r>
              <a:rPr lang="pt-BR" sz="1400" dirty="0" err="1"/>
              <a:t>Maral</a:t>
            </a:r>
            <a:r>
              <a:rPr lang="pt-BR" sz="1400" dirty="0"/>
              <a:t> Mokhtari2 ,*</a:t>
            </a:r>
            <a:r>
              <a:rPr lang="pt-BR" sz="1400" dirty="0" err="1"/>
              <a:t>Emad</a:t>
            </a:r>
            <a:r>
              <a:rPr lang="pt-BR" sz="1400" dirty="0"/>
              <a:t> Heidari1 , </a:t>
            </a:r>
          </a:p>
          <a:p>
            <a:r>
              <a:rPr lang="pt-BR" sz="1400" dirty="0" err="1"/>
              <a:t>Masoume</a:t>
            </a:r>
            <a:r>
              <a:rPr lang="pt-BR" sz="1400" dirty="0"/>
              <a:t> Nazeri3 , </a:t>
            </a:r>
            <a:r>
              <a:rPr lang="pt-BR" sz="1400" dirty="0" err="1"/>
              <a:t>Hemmat</a:t>
            </a:r>
            <a:r>
              <a:rPr lang="pt-BR" sz="1400" dirty="0"/>
              <a:t> Rastgouyan1 , </a:t>
            </a:r>
            <a:r>
              <a:rPr lang="pt-BR" sz="1400" dirty="0" err="1"/>
              <a:t>Amirhossein</a:t>
            </a:r>
            <a:r>
              <a:rPr lang="pt-BR" sz="1400" dirty="0"/>
              <a:t> </a:t>
            </a:r>
            <a:r>
              <a:rPr lang="pt-BR" sz="1400" dirty="0" err="1"/>
              <a:t>Babaei</a:t>
            </a:r>
            <a:r>
              <a:rPr lang="pt-BR" sz="1400" dirty="0"/>
              <a:t> 4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C29F15-DBE0-308F-A4D4-A969F8BD2C2B}"/>
              </a:ext>
            </a:extLst>
          </p:cNvPr>
          <p:cNvSpPr txBox="1"/>
          <p:nvPr/>
        </p:nvSpPr>
        <p:spPr>
          <a:xfrm>
            <a:off x="444674" y="3739524"/>
            <a:ext cx="80391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Acad Radiol.. 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2023 Oct;30(10):2181-2191.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2023 May 23.</a:t>
            </a:r>
            <a:endParaRPr kumimoji="0" lang="pt-BR" altLang="pt-B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Comparative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Study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of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C-TIRADS, ACR-TIRADS,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and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EU-TIRADS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for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Diagnosis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and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Management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of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Thyroid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Nodules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8"/>
              </a:rPr>
              <a:t>Zhe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8"/>
              </a:rPr>
              <a:t> Jin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9" tooltip="Department of Radiology, The First Affiliated Hospital of Jinan University, Guangzhou, Guangdong, China (Z.J., H.S., L.Z., X.M., Q.C., J.Y., S.Z., B.Z.)."/>
              </a:rPr>
              <a:t>1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0"/>
              </a:rPr>
              <a:t>Shufang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0"/>
              </a:rPr>
              <a:t>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0"/>
              </a:rPr>
              <a:t>Pei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21" tooltip="Department of Ultrasound, Guangdong Provincial People's Hospital/ Guangdong Academy of Medical Sciences, Guangzhou, Guangdong, China (S.P.)."/>
              </a:rPr>
              <a:t>2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2"/>
              </a:rPr>
              <a:t>Hui Shen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9" tooltip="Department of Radiology, The First Affiliated Hospital of Jinan University, Guangzhou, Guangdong, China (Z.J., H.S., L.Z., X.M., Q.C., J.Y., S.Z., B.Z.)."/>
              </a:rPr>
              <a:t>1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3"/>
              </a:rPr>
              <a:t>Lizhu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3"/>
              </a:rPr>
              <a:t>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3"/>
              </a:rPr>
              <a:t>Ouyang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24" tooltip="Department of Ultrasound, Shunde Hospital of Southern Medical University, Foshan, China (L.O.)."/>
              </a:rPr>
              <a:t>3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5"/>
              </a:rPr>
              <a:t>Lu Zhang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9" tooltip="Department of Radiology, The First Affiliated Hospital of Jinan University, Guangzhou, Guangdong, China (Z.J., H.S., L.Z., X.M., Q.C., J.Y., S.Z., B.Z.)."/>
              </a:rPr>
              <a:t>1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6"/>
              </a:rPr>
              <a:t>Xiaokai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6"/>
              </a:rPr>
              <a:t>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6"/>
              </a:rPr>
              <a:t>Mo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9" tooltip="Department of Radiology, The First Affiliated Hospital of Jinan University, Guangzhou, Guangdong, China (Z.J., H.S., L.Z., X.M., Q.C., J.Y., S.Z., B.Z.)."/>
              </a:rPr>
              <a:t>1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7"/>
              </a:rPr>
              <a:t>Qiuying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7"/>
              </a:rPr>
              <a:t> Chen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9" tooltip="Department of Radiology, The First Affiliated Hospital of Jinan University, Guangzhou, Guangdong, China (Z.J., H.S., L.Z., X.M., Q.C., J.Y., S.Z., B.Z.)."/>
              </a:rPr>
              <a:t>1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8"/>
              </a:rPr>
              <a:t>Jingjing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8"/>
              </a:rPr>
              <a:t>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8"/>
              </a:rPr>
              <a:t>You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9" tooltip="Department of Radiology, The First Affiliated Hospital of Jinan University, Guangzhou, Guangdong, China (Z.J., H.S., L.Z., X.M., Q.C., J.Y., S.Z., B.Z.)."/>
              </a:rPr>
              <a:t>1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9"/>
              </a:rPr>
              <a:t>Shuixing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9"/>
              </a:rPr>
              <a:t> Zhang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19" tooltip="Department of Radiology, The First Affiliated Hospital of Jinan University, Guangzhou, Guangdong, China (Z.J., H.S., L.Z., X.M., Q.C., J.Y., S.Z., B.Z.)."/>
              </a:rPr>
              <a:t>1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, 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30"/>
              </a:rPr>
              <a:t>Bin Zhang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pt-BR" altLang="pt-BR" sz="14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31" tooltip="Department of Radiology, The First Affiliated Hospital of Jinan University, Guangzhou, Guangdong, China (Z.J., H.S., L.Z., X.M., Q.C., J.Y., S.Z., B.Z.). Electronic address: xld_Jane_Eyre@126.com."/>
              </a:rPr>
              <a:t>4</a:t>
            </a:r>
            <a:endParaRPr lang="pt-BR" sz="1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D3472A8-721C-5CF5-50B9-7DE8424E8BE7}"/>
              </a:ext>
            </a:extLst>
          </p:cNvPr>
          <p:cNvSpPr txBox="1"/>
          <p:nvPr/>
        </p:nvSpPr>
        <p:spPr>
          <a:xfrm>
            <a:off x="5295900" y="974865"/>
            <a:ext cx="2501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PUB MED </a:t>
            </a:r>
            <a:r>
              <a:rPr lang="pt-BR" sz="1600" dirty="0">
                <a:solidFill>
                  <a:srgbClr val="000000"/>
                </a:solidFill>
                <a:highlight>
                  <a:srgbClr val="E1F3F8"/>
                </a:highlight>
                <a:latin typeface="BlinkMacSystemFont"/>
              </a:rPr>
              <a:t>26,510 </a:t>
            </a:r>
            <a:r>
              <a:rPr lang="pt-BR" sz="1600" dirty="0" err="1">
                <a:solidFill>
                  <a:srgbClr val="000000"/>
                </a:solidFill>
                <a:highlight>
                  <a:srgbClr val="E1F3F8"/>
                </a:highlight>
                <a:latin typeface="BlinkMacSystemFont"/>
              </a:rPr>
              <a:t>results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0536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nha do tempo&#10;&#10;Descrição gerada automaticamente">
            <a:extLst>
              <a:ext uri="{FF2B5EF4-FFF2-40B4-BE49-F238E27FC236}">
                <a16:creationId xmlns:a16="http://schemas.microsoft.com/office/drawing/2014/main" id="{D16DB26D-4066-77BA-D1DE-F841FB71E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3" y="216314"/>
            <a:ext cx="5747657" cy="43298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95E956-6761-9A30-3710-C8A0ED845AD2}"/>
              </a:ext>
            </a:extLst>
          </p:cNvPr>
          <p:cNvSpPr txBox="1"/>
          <p:nvPr/>
        </p:nvSpPr>
        <p:spPr>
          <a:xfrm>
            <a:off x="4481807" y="4630621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Colégio Americano de Radiologia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743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8DDCBA-594F-F2FC-1C19-CA81BD6548A1}"/>
              </a:ext>
            </a:extLst>
          </p:cNvPr>
          <p:cNvSpPr txBox="1"/>
          <p:nvPr/>
        </p:nvSpPr>
        <p:spPr>
          <a:xfrm>
            <a:off x="3413052" y="4784651"/>
            <a:ext cx="52843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Guia de Ultrassonografia da Tireoide – </a:t>
            </a:r>
            <a:r>
              <a:rPr lang="pt-BR" sz="900" dirty="0" err="1"/>
              <a:t>Rosalinda</a:t>
            </a:r>
            <a:r>
              <a:rPr lang="pt-BR" sz="900" dirty="0"/>
              <a:t> </a:t>
            </a:r>
            <a:r>
              <a:rPr lang="pt-BR" sz="900" dirty="0" err="1"/>
              <a:t>Camango</a:t>
            </a:r>
            <a:r>
              <a:rPr lang="pt-BR" sz="900" dirty="0"/>
              <a:t> e Eduardo </a:t>
            </a:r>
            <a:r>
              <a:rPr lang="pt-BR" sz="900" dirty="0" err="1"/>
              <a:t>Tomimiri</a:t>
            </a:r>
            <a:endParaRPr lang="pt-BR" sz="900" dirty="0"/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6C08A73A-CABB-EF00-E06E-E040C86E2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" y="795181"/>
            <a:ext cx="6735115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235E87-06BA-2B40-DB26-DB7629A7BB59}"/>
              </a:ext>
            </a:extLst>
          </p:cNvPr>
          <p:cNvSpPr txBox="1"/>
          <p:nvPr/>
        </p:nvSpPr>
        <p:spPr>
          <a:xfrm>
            <a:off x="1841500" y="1340643"/>
            <a:ext cx="53467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“In 2018, an international multidisciplinary group of 19 physicians with expertise in thyroid sonography </a:t>
            </a:r>
          </a:p>
          <a:p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(termed the International Thyroid Nodule Ultrasound Working Group) was convened with the goal of developing an international system, tentatively called the International Thyroid Imaging Reporting and Data System,  or I-TIRADS, in two phases: </a:t>
            </a:r>
          </a:p>
          <a:p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phase I: creation of a lexicon and atlas of US descriptors of thyroid nodules.</a:t>
            </a:r>
          </a:p>
          <a:p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phase II: development of a system that estimates the malignancy risk of a thyroid nodule.”</a:t>
            </a:r>
            <a:endParaRPr lang="pt-BR" sz="1600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A4CBA8-CA47-5777-0C5A-D2CE771A97F1}"/>
              </a:ext>
            </a:extLst>
          </p:cNvPr>
          <p:cNvSpPr txBox="1"/>
          <p:nvPr/>
        </p:nvSpPr>
        <p:spPr>
          <a:xfrm>
            <a:off x="4572000" y="4544536"/>
            <a:ext cx="5740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100" dirty="0">
                <a:solidFill>
                  <a:srgbClr val="181717"/>
                </a:solidFill>
                <a:effectLst/>
                <a:latin typeface="+mn-lt"/>
                <a:ea typeface="Calibri" panose="020F0502020204030204" pitchFamily="34" charset="0"/>
                <a:cs typeface="Garamond" panose="02020404030301010803" pitchFamily="18" charset="0"/>
              </a:rPr>
              <a:t>International Expert Consensus on US Lexicon for  Thyroid Nodules</a:t>
            </a:r>
            <a:endParaRPr lang="pt-BR" sz="1100" kern="100" dirty="0">
              <a:solidFill>
                <a:srgbClr val="181717"/>
              </a:solidFill>
              <a:effectLst/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pt-BR" sz="1100" dirty="0" err="1">
                <a:latin typeface="+mn-lt"/>
              </a:rPr>
              <a:t>Radiology</a:t>
            </a:r>
            <a:r>
              <a:rPr lang="pt-BR" sz="1100" dirty="0">
                <a:latin typeface="+mn-lt"/>
              </a:rPr>
              <a:t> - 2023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E70ED2-AD62-FD64-D40B-C18010D975CB}"/>
              </a:ext>
            </a:extLst>
          </p:cNvPr>
          <p:cNvSpPr txBox="1"/>
          <p:nvPr/>
        </p:nvSpPr>
        <p:spPr>
          <a:xfrm>
            <a:off x="3530600" y="601980"/>
            <a:ext cx="1968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I TIRADS</a:t>
            </a:r>
          </a:p>
        </p:txBody>
      </p:sp>
    </p:spTree>
    <p:extLst>
      <p:ext uri="{BB962C8B-B14F-4D97-AF65-F5344CB8AC3E}">
        <p14:creationId xmlns:p14="http://schemas.microsoft.com/office/powerpoint/2010/main" val="50165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A0F85A-012A-2A56-4188-7BB5FC99558F}"/>
              </a:ext>
            </a:extLst>
          </p:cNvPr>
          <p:cNvSpPr txBox="1"/>
          <p:nvPr/>
        </p:nvSpPr>
        <p:spPr>
          <a:xfrm>
            <a:off x="1457011" y="1186755"/>
            <a:ext cx="5546690" cy="32932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Phase I -  is to create a lexicon of US descriptors for thyroid nodules grouped into six categories like the ones used in other RSSs</a:t>
            </a:r>
            <a:endParaRPr lang="en-US" sz="1600" dirty="0">
              <a:solidFill>
                <a:srgbClr val="181717"/>
              </a:solidFill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indent="-342900">
              <a:buAutoNum type="arabicPlain"/>
            </a:pPr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Composition</a:t>
            </a:r>
            <a:endParaRPr lang="en-US" sz="1600" dirty="0">
              <a:solidFill>
                <a:srgbClr val="181717"/>
              </a:solidFill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indent="-342900">
              <a:buAutoNum type="arabicPlain"/>
            </a:pPr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Echogenicity</a:t>
            </a:r>
            <a:endParaRPr lang="en-US" sz="1600" dirty="0">
              <a:solidFill>
                <a:srgbClr val="181717"/>
              </a:solidFill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indent="-342900">
              <a:buAutoNum type="arabicPlain"/>
            </a:pPr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Shape</a:t>
            </a:r>
            <a:endParaRPr lang="en-US" sz="1600" dirty="0">
              <a:solidFill>
                <a:srgbClr val="181717"/>
              </a:solidFill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indent="-342900">
              <a:buAutoNum type="arabicPlain"/>
            </a:pPr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Margin</a:t>
            </a:r>
            <a:endParaRPr lang="en-US" sz="1600" dirty="0">
              <a:solidFill>
                <a:srgbClr val="181717"/>
              </a:solidFill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indent="-342900">
              <a:buAutoNum type="arabicPlain"/>
            </a:pPr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Extrathyroidal extension (ETE)</a:t>
            </a:r>
          </a:p>
          <a:p>
            <a:pPr marL="342900" indent="-342900">
              <a:buAutoNum type="arabicPlain"/>
            </a:pPr>
            <a:r>
              <a:rPr lang="en-US" sz="1600" dirty="0">
                <a:solidFill>
                  <a:srgbClr val="181717"/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E</a:t>
            </a:r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chogenic foci/calcifications.</a:t>
            </a:r>
          </a:p>
          <a:p>
            <a:pPr marL="342900" indent="-342900">
              <a:buAutoNum type="arabicPlain"/>
            </a:pPr>
            <a:endParaRPr lang="en-US" sz="1600" dirty="0">
              <a:solidFill>
                <a:srgbClr val="181717"/>
              </a:solidFill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indent="-342900">
              <a:buAutoNum type="arabicPlain"/>
            </a:pPr>
            <a:r>
              <a:rPr lang="en-US" sz="1600" dirty="0">
                <a:solidFill>
                  <a:srgbClr val="181717"/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A seventh category was assigned to lymph nodes because it would require unique descriptors not pertinent to the other categories. </a:t>
            </a:r>
            <a:endParaRPr lang="pt-BR" sz="1600" dirty="0"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A23B81-3002-0FB2-D6FE-DA13D63AF3D9}"/>
              </a:ext>
            </a:extLst>
          </p:cNvPr>
          <p:cNvSpPr txBox="1"/>
          <p:nvPr/>
        </p:nvSpPr>
        <p:spPr>
          <a:xfrm>
            <a:off x="3797300" y="500162"/>
            <a:ext cx="154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I TIRADS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10A496-5155-6C3E-9349-5E14E27AD034}"/>
              </a:ext>
            </a:extLst>
          </p:cNvPr>
          <p:cNvSpPr txBox="1"/>
          <p:nvPr/>
        </p:nvSpPr>
        <p:spPr>
          <a:xfrm>
            <a:off x="3060700" y="456639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kern="100" dirty="0">
                <a:solidFill>
                  <a:srgbClr val="181717"/>
                </a:solidFill>
                <a:effectLst/>
                <a:latin typeface="+mn-lt"/>
                <a:ea typeface="Calibri" panose="020F0502020204030204" pitchFamily="34" charset="0"/>
                <a:cs typeface="Garamond" panose="02020404030301010803" pitchFamily="18" charset="0"/>
              </a:rPr>
              <a:t>International Expert Consensus on US Lexicon for  Thyroid Nodules</a:t>
            </a:r>
            <a:endParaRPr lang="pt-BR" sz="1000" kern="100" dirty="0">
              <a:solidFill>
                <a:srgbClr val="181717"/>
              </a:solidFill>
              <a:effectLst/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r>
              <a:rPr lang="pt-BR" sz="1000" dirty="0" err="1">
                <a:latin typeface="+mn-lt"/>
              </a:rPr>
              <a:t>Radiology</a:t>
            </a:r>
            <a:r>
              <a:rPr lang="pt-BR" sz="1000" dirty="0">
                <a:latin typeface="+mn-lt"/>
              </a:rPr>
              <a:t> - 2023</a:t>
            </a:r>
          </a:p>
        </p:txBody>
      </p:sp>
    </p:spTree>
    <p:extLst>
      <p:ext uri="{BB962C8B-B14F-4D97-AF65-F5344CB8AC3E}">
        <p14:creationId xmlns:p14="http://schemas.microsoft.com/office/powerpoint/2010/main" val="38367070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744</Words>
  <Application>Microsoft Office PowerPoint</Application>
  <PresentationFormat>Apresentação na tela (16:9)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BlinkMacSystemFont</vt:lpstr>
      <vt:lpstr>Merriweather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InezEumann</dc:creator>
  <cp:lastModifiedBy>Maria Inez Caser Franca</cp:lastModifiedBy>
  <cp:revision>6</cp:revision>
  <dcterms:modified xsi:type="dcterms:W3CDTF">2024-05-11T20:42:04Z</dcterms:modified>
</cp:coreProperties>
</file>