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587" r:id="rId2"/>
    <p:sldId id="581" r:id="rId3"/>
    <p:sldId id="1196" r:id="rId4"/>
    <p:sldId id="265" r:id="rId5"/>
    <p:sldId id="550" r:id="rId6"/>
    <p:sldId id="261" r:id="rId7"/>
    <p:sldId id="267" r:id="rId8"/>
    <p:sldId id="264" r:id="rId9"/>
    <p:sldId id="1207" r:id="rId10"/>
    <p:sldId id="1187" r:id="rId11"/>
    <p:sldId id="1205" r:id="rId12"/>
    <p:sldId id="1203" r:id="rId13"/>
    <p:sldId id="259" r:id="rId14"/>
    <p:sldId id="1206" r:id="rId15"/>
    <p:sldId id="1201" r:id="rId16"/>
    <p:sldId id="1202" r:id="rId17"/>
    <p:sldId id="1195" r:id="rId18"/>
    <p:sldId id="592" r:id="rId19"/>
    <p:sldId id="286" r:id="rId20"/>
    <p:sldId id="557" r:id="rId21"/>
    <p:sldId id="268" r:id="rId22"/>
    <p:sldId id="590" r:id="rId23"/>
    <p:sldId id="1197" r:id="rId24"/>
    <p:sldId id="285" r:id="rId25"/>
    <p:sldId id="1209" r:id="rId26"/>
    <p:sldId id="11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DY" initials="H" lastIdx="2" clrIdx="0">
    <p:extLst>
      <p:ext uri="{19B8F6BF-5375-455C-9EA6-DF929625EA0E}">
        <p15:presenceInfo xmlns:p15="http://schemas.microsoft.com/office/powerpoint/2012/main" userId="HER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20T15:53:17.736" idx="2">
    <p:pos x="405" y="2288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C2DF8-5657-4AE6-937F-54D3F6E8C76C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54A51-B354-4FEA-992A-1398E45BC7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075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3203518-DA76-496A-B419-9186079D5055}" type="slidenum">
              <a:rPr lang="pt-BR" altLang="pt-BR"/>
              <a:pPr/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8590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3203518-DA76-496A-B419-9186079D5055}" type="slidenum">
              <a:rPr lang="pt-BR" altLang="pt-BR"/>
              <a:pPr/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2988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3203518-DA76-496A-B419-9186079D5055}" type="slidenum">
              <a:rPr lang="pt-BR" altLang="pt-BR"/>
              <a:pPr/>
              <a:t>17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7428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scape.com/viewarticle/844590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2.jp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48/radiol.2020192437" TargetMode="External"/><Relationship Id="rId3" Type="http://schemas.openxmlformats.org/officeDocument/2006/relationships/hyperlink" Target="https://orcid.org/0000-0001-8021-0072" TargetMode="External"/><Relationship Id="rId7" Type="http://schemas.openxmlformats.org/officeDocument/2006/relationships/hyperlink" Target="https://orcid.org/0000-0002-6344-697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rcid.org/0000-0002-3062-707X" TargetMode="External"/><Relationship Id="rId5" Type="http://schemas.openxmlformats.org/officeDocument/2006/relationships/hyperlink" Target="https://orcid.org/0000-0001-6396-7612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jpg"/><Relationship Id="rId7" Type="http://schemas.openxmlformats.org/officeDocument/2006/relationships/image" Target="../media/image63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g"/><Relationship Id="rId5" Type="http://schemas.openxmlformats.org/officeDocument/2006/relationships/image" Target="../media/image61.png"/><Relationship Id="rId4" Type="http://schemas.openxmlformats.org/officeDocument/2006/relationships/image" Target="../media/image60.jpg"/><Relationship Id="rId9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openxmlformats.org/officeDocument/2006/relationships/hyperlink" Target="https://en.wikipedia.org/wiki/Alps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3534013"/>
            <a:ext cx="11535472" cy="332398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endParaRPr lang="pt-BR" altLang="pt-BR" sz="2800" b="1" i="1" dirty="0">
              <a:solidFill>
                <a:schemeClr val="tx1">
                  <a:lumMod val="95000"/>
                </a:schemeClr>
              </a:solidFill>
              <a:ea typeface="ＭＳ Ｐゴシック" pitchFamily="34" charset="-128"/>
            </a:endParaRPr>
          </a:p>
          <a:p>
            <a:pPr>
              <a:buFont typeface="Arial" charset="0"/>
              <a:buNone/>
              <a:defRPr/>
            </a:pPr>
            <a:endParaRPr lang="pt-BR" altLang="pt-BR" sz="2800" b="1" i="1" dirty="0">
              <a:solidFill>
                <a:schemeClr val="tx1">
                  <a:lumMod val="95000"/>
                </a:schemeClr>
              </a:solidFill>
              <a:ea typeface="ＭＳ Ｐゴシック" pitchFamily="34" charset="-128"/>
            </a:endParaRPr>
          </a:p>
          <a:p>
            <a:pPr>
              <a:buFont typeface="Arial" charset="0"/>
              <a:buNone/>
              <a:defRPr/>
            </a:pPr>
            <a:endParaRPr lang="pt-BR" altLang="pt-BR" sz="2800" b="1" i="1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pt-BR" altLang="pt-BR" sz="1400" b="1" i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Dr. Herdy </a:t>
            </a:r>
            <a:r>
              <a:rPr lang="pt-BR" altLang="pt-BR" sz="1400" b="1" i="1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Locatel</a:t>
            </a:r>
            <a:r>
              <a:rPr lang="pt-BR" altLang="pt-BR" sz="1400" b="1" i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de </a:t>
            </a:r>
            <a:r>
              <a:rPr lang="pt-BR" altLang="pt-BR" sz="1400" b="1" i="1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Araujo</a:t>
            </a:r>
            <a:endParaRPr lang="pt-BR" altLang="pt-BR" sz="1400" b="1" i="1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endParaRPr lang="pt-BR" altLang="pt-BR" sz="1400" b="1" i="1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altLang="pt-BR" sz="1400" b="1" i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EX Médico do setor de </a:t>
            </a:r>
            <a:r>
              <a:rPr lang="pt-BR" altLang="pt-BR" sz="1400" b="1" i="1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Gastro</a:t>
            </a:r>
            <a:r>
              <a:rPr lang="pt-BR" altLang="pt-BR" sz="1400" b="1" i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Hepatologia do HUCAM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altLang="pt-BR" sz="1400" b="1" i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Membro do Colégio Brasileiro de Radiologia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altLang="pt-BR" sz="1400" b="1" i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Responsável técnico da clínica CEUS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pt-BR" altLang="pt-BR" sz="1400" b="1" i="1" dirty="0">
              <a:solidFill>
                <a:schemeClr val="tx1">
                  <a:lumMod val="95000"/>
                </a:schemeClr>
              </a:solidFill>
              <a:ea typeface="ＭＳ Ｐゴシック" pitchFamily="34" charset="-128"/>
            </a:endParaRPr>
          </a:p>
          <a:p>
            <a:pPr>
              <a:defRPr/>
            </a:pPr>
            <a:endParaRPr lang="pt-BR" altLang="pt-BR" sz="1400" b="1" i="1" dirty="0">
              <a:solidFill>
                <a:schemeClr val="tx1">
                  <a:lumMod val="95000"/>
                </a:schemeClr>
              </a:solidFill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pt-BR" altLang="pt-BR" sz="2800" b="1" i="1" dirty="0">
              <a:solidFill>
                <a:schemeClr val="tx1">
                  <a:lumMod val="95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2" name="Picture 6" descr="http://img.medscapestatic.com/news/2015/dt_150512_liver_800x600.jpg">
            <a:hlinkClick r:id="rId3"/>
            <a:extLst>
              <a:ext uri="{FF2B5EF4-FFF2-40B4-BE49-F238E27FC236}">
                <a16:creationId xmlns:a16="http://schemas.microsoft.com/office/drawing/2014/main" id="{F3103538-3FBA-7569-9FCC-4696315BC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360" y="5574152"/>
            <a:ext cx="1428750" cy="10652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Elastografia | Clínica Mult Imagem">
            <a:extLst>
              <a:ext uri="{FF2B5EF4-FFF2-40B4-BE49-F238E27FC236}">
                <a16:creationId xmlns:a16="http://schemas.microsoft.com/office/drawing/2014/main" id="{8599D9D3-CD04-4D42-A1B9-1BFDC5A4F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924" y="1311993"/>
            <a:ext cx="4490666" cy="197961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O que é Elastografia hepática transitória (Fibroscan®) – Rosamar Rezende">
            <a:extLst>
              <a:ext uri="{FF2B5EF4-FFF2-40B4-BE49-F238E27FC236}">
                <a16:creationId xmlns:a16="http://schemas.microsoft.com/office/drawing/2014/main" id="{63A3FCA2-7852-4D2C-880F-7B591750E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85" y="1285084"/>
            <a:ext cx="2666282" cy="203342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244FF980-CAF0-4BED-B914-1FCA6911B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0"/>
            <a:ext cx="12251267" cy="1069586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altLang="pt-BR" sz="24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ELASTOGRAFIA NA DOENÇA HEPÁTICA CRÔNICA E NA HIPERTENSÃO PORTAL CLINICAMENTE  SIGNIFICATIVA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BC5761A-E779-49C6-BB97-A146DE7D4A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5381" y="1972733"/>
            <a:ext cx="3079985" cy="14373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1875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414D979-4BD0-40D1-A6A6-3697C345E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324" y="23714"/>
            <a:ext cx="9191564" cy="685121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5AC70E7-C527-4EA8-9762-3F025A298D2A}"/>
              </a:ext>
            </a:extLst>
          </p:cNvPr>
          <p:cNvSpPr txBox="1"/>
          <p:nvPr/>
        </p:nvSpPr>
        <p:spPr>
          <a:xfrm>
            <a:off x="2717670" y="87193"/>
            <a:ext cx="5279568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DOENÇA HEPÁTICA CRÔNICA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213D62E-CE71-4701-8D87-2FD27A47353A}"/>
              </a:ext>
            </a:extLst>
          </p:cNvPr>
          <p:cNvSpPr txBox="1"/>
          <p:nvPr/>
        </p:nvSpPr>
        <p:spPr>
          <a:xfrm>
            <a:off x="3166533" y="1024467"/>
            <a:ext cx="2051847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EXCLUI </a:t>
            </a:r>
            <a:r>
              <a:rPr lang="pt-BR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DHCAc</a:t>
            </a:r>
            <a:endParaRPr lang="pt-BR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C1E77CB-0CDF-475D-9C10-A4AF5C35AEC5}"/>
              </a:ext>
            </a:extLst>
          </p:cNvPr>
          <p:cNvSpPr txBox="1"/>
          <p:nvPr/>
        </p:nvSpPr>
        <p:spPr>
          <a:xfrm>
            <a:off x="7577668" y="931332"/>
            <a:ext cx="184573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INCLUI </a:t>
            </a:r>
            <a:r>
              <a:rPr lang="pt-BR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DHCAc</a:t>
            </a:r>
            <a:endParaRPr lang="pt-BR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FB23F71-EE04-40C7-9137-3B5C9693A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9" y="1508647"/>
            <a:ext cx="1935030" cy="138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9">
            <a:extLst>
              <a:ext uri="{FF2B5EF4-FFF2-40B4-BE49-F238E27FC236}">
                <a16:creationId xmlns:a16="http://schemas.microsoft.com/office/drawing/2014/main" id="{42BA3FB4-E71A-49E5-94D0-AB875301B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895" y="1536431"/>
            <a:ext cx="1106221" cy="145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C939894-F4CE-476C-9CD6-07F3D78412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5004" y="4326468"/>
            <a:ext cx="2857500" cy="16002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A33A14C3-ED1C-4095-B0FE-786FC92840E6}"/>
              </a:ext>
            </a:extLst>
          </p:cNvPr>
          <p:cNvSpPr txBox="1"/>
          <p:nvPr/>
        </p:nvSpPr>
        <p:spPr>
          <a:xfrm>
            <a:off x="7258049" y="5029200"/>
            <a:ext cx="8614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8" name="Seta: para Baixo 17">
            <a:extLst>
              <a:ext uri="{FF2B5EF4-FFF2-40B4-BE49-F238E27FC236}">
                <a16:creationId xmlns:a16="http://schemas.microsoft.com/office/drawing/2014/main" id="{95654C2C-1C09-439A-B355-FD09555D3699}"/>
              </a:ext>
            </a:extLst>
          </p:cNvPr>
          <p:cNvSpPr/>
          <p:nvPr/>
        </p:nvSpPr>
        <p:spPr>
          <a:xfrm>
            <a:off x="2717669" y="3105457"/>
            <a:ext cx="460244" cy="11200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: para Baixo 18">
            <a:extLst>
              <a:ext uri="{FF2B5EF4-FFF2-40B4-BE49-F238E27FC236}">
                <a16:creationId xmlns:a16="http://schemas.microsoft.com/office/drawing/2014/main" id="{3477F5C8-254C-49AA-8E5C-4478BC91E0BF}"/>
              </a:ext>
            </a:extLst>
          </p:cNvPr>
          <p:cNvSpPr/>
          <p:nvPr/>
        </p:nvSpPr>
        <p:spPr>
          <a:xfrm>
            <a:off x="4629150" y="3100573"/>
            <a:ext cx="460244" cy="1097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FD744C19-1C63-4ED8-A6FB-DBCCD5B3169F}"/>
              </a:ext>
            </a:extLst>
          </p:cNvPr>
          <p:cNvSpPr/>
          <p:nvPr/>
        </p:nvSpPr>
        <p:spPr>
          <a:xfrm>
            <a:off x="7508714" y="1508647"/>
            <a:ext cx="460244" cy="15919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067F539-F6D2-465E-8039-23995CBD5520}"/>
              </a:ext>
            </a:extLst>
          </p:cNvPr>
          <p:cNvSpPr txBox="1"/>
          <p:nvPr/>
        </p:nvSpPr>
        <p:spPr>
          <a:xfrm>
            <a:off x="7997237" y="1884504"/>
            <a:ext cx="1454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PREVENIR COMPLICAÇÕES</a:t>
            </a:r>
          </a:p>
          <a:p>
            <a:r>
              <a:rPr lang="pt-BR" sz="1200" dirty="0">
                <a:solidFill>
                  <a:schemeClr val="bg1"/>
                </a:solidFill>
              </a:rPr>
              <a:t>ANTCIPADAMENTE</a:t>
            </a:r>
          </a:p>
        </p:txBody>
      </p:sp>
    </p:spTree>
    <p:extLst>
      <p:ext uri="{BB962C8B-B14F-4D97-AF65-F5344CB8AC3E}">
        <p14:creationId xmlns:p14="http://schemas.microsoft.com/office/powerpoint/2010/main" val="2608562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445B1B45-BE9B-44C8-ABD7-A68BDE26A1C3}"/>
              </a:ext>
            </a:extLst>
          </p:cNvPr>
          <p:cNvSpPr/>
          <p:nvPr/>
        </p:nvSpPr>
        <p:spPr>
          <a:xfrm>
            <a:off x="-1" y="1552105"/>
            <a:ext cx="9829799" cy="261610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ELASTOGRAFIA  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EXCLUI </a:t>
            </a:r>
          </a:p>
          <a:p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DOENÇA HEPÁTICA CRÔNICA AVANÇADA COMPENSADA (DHCAC)</a:t>
            </a:r>
          </a:p>
          <a:p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4E51E8E-2BC3-4A52-ABEB-724647D9C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551" y="5098264"/>
            <a:ext cx="1347393" cy="127953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EA455AC-F296-471F-90F3-48A3E22F9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944" y="5098263"/>
            <a:ext cx="2238922" cy="1279539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1EC77472-0A73-4D1C-965E-12E600764E32}"/>
              </a:ext>
            </a:extLst>
          </p:cNvPr>
          <p:cNvSpPr/>
          <p:nvPr/>
        </p:nvSpPr>
        <p:spPr>
          <a:xfrm>
            <a:off x="4914898" y="5462124"/>
            <a:ext cx="1848463" cy="4842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113A0A-DD07-410F-9F66-0F4FAFD04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0"/>
            <a:ext cx="12251267" cy="1069586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altLang="pt-BR" sz="24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ELASTOGRAFIA NA DOENÇA HEPÁTICA CRÔNICA E NA HIPERTENSÃO PORTAL CLINICAMENTE  SIGNIFICATIVA</a:t>
            </a:r>
          </a:p>
        </p:txBody>
      </p:sp>
      <p:pic>
        <p:nvPicPr>
          <p:cNvPr id="1026" name="Picture 2" descr="Fibroscan - Clínica Hepatogastro">
            <a:extLst>
              <a:ext uri="{FF2B5EF4-FFF2-40B4-BE49-F238E27FC236}">
                <a16:creationId xmlns:a16="http://schemas.microsoft.com/office/drawing/2014/main" id="{E89EEC04-CB6F-42AA-9BF7-7F87E265D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57" y="5208176"/>
            <a:ext cx="30861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AF24B58-D1AA-4165-95D0-2E1DFAA49FA3}"/>
              </a:ext>
            </a:extLst>
          </p:cNvPr>
          <p:cNvSpPr txBox="1"/>
          <p:nvPr/>
        </p:nvSpPr>
        <p:spPr>
          <a:xfrm>
            <a:off x="3676016" y="5300032"/>
            <a:ext cx="864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</a:p>
        </p:txBody>
      </p:sp>
    </p:spTree>
    <p:extLst>
      <p:ext uri="{BB962C8B-B14F-4D97-AF65-F5344CB8AC3E}">
        <p14:creationId xmlns:p14="http://schemas.microsoft.com/office/powerpoint/2010/main" val="2711714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B66242E-3CDC-47AE-8AEA-C4FE172442EB}"/>
              </a:ext>
            </a:extLst>
          </p:cNvPr>
          <p:cNvSpPr/>
          <p:nvPr/>
        </p:nvSpPr>
        <p:spPr>
          <a:xfrm>
            <a:off x="207983" y="5143584"/>
            <a:ext cx="10553150" cy="1292662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2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HIPERTENSÃO PORTAL CLINICAMENTE SIGNIFICATIVA (HPCS)</a:t>
            </a:r>
          </a:p>
          <a:p>
            <a:endParaRPr lang="pt-BR" sz="2000" b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sz="2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ELASTOGRAFIA COM MEDIDAS &gt;  </a:t>
            </a:r>
          </a:p>
          <a:p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EC4999E-76F2-4F58-A287-AB8362BE3438}"/>
              </a:ext>
            </a:extLst>
          </p:cNvPr>
          <p:cNvSpPr/>
          <p:nvPr/>
        </p:nvSpPr>
        <p:spPr>
          <a:xfrm>
            <a:off x="114850" y="1314238"/>
            <a:ext cx="10739416" cy="273921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ELASTOGRAFIA COM MEDIDAS 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INCLUI</a:t>
            </a:r>
          </a:p>
          <a:p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DOENÇA HEPÁTICA CRÔNICA AVANÇADA COMPENSADA (DHCAC)</a:t>
            </a:r>
          </a:p>
          <a:p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A8B7F842-D259-4995-9B7C-72A97902906B}"/>
              </a:ext>
            </a:extLst>
          </p:cNvPr>
          <p:cNvSpPr/>
          <p:nvPr/>
        </p:nvSpPr>
        <p:spPr>
          <a:xfrm>
            <a:off x="8068456" y="2359976"/>
            <a:ext cx="973668" cy="389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386979F-6498-41F6-A59A-E293156E1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728" y="5145670"/>
            <a:ext cx="1984214" cy="127945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B2CE20BE-D698-40B7-8A77-57423B3D4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661" y="1742017"/>
            <a:ext cx="2662191" cy="1251986"/>
          </a:xfrm>
          <a:prstGeom prst="rect">
            <a:avLst/>
          </a:prstGeom>
        </p:spPr>
      </p:pic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D631EF56-A03A-46E1-8434-95569616D300}"/>
              </a:ext>
            </a:extLst>
          </p:cNvPr>
          <p:cNvSpPr/>
          <p:nvPr/>
        </p:nvSpPr>
        <p:spPr>
          <a:xfrm>
            <a:off x="4944533" y="5702524"/>
            <a:ext cx="3247542" cy="324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5F858AB-36B6-41DE-90C3-75472F2D4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0"/>
            <a:ext cx="12251267" cy="1069586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altLang="pt-BR" sz="24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ELASTOGRAFIA NA DOENÇA HEPÁTICA CRÔNICA E NA HIPERTENSÃO PORTAL CLINICAMENTE  SIGNIFICATIVA</a:t>
            </a:r>
          </a:p>
        </p:txBody>
      </p:sp>
      <p:pic>
        <p:nvPicPr>
          <p:cNvPr id="2050" name="Picture 2" descr="Fibroscan - Clínica Hepatogastro">
            <a:extLst>
              <a:ext uri="{FF2B5EF4-FFF2-40B4-BE49-F238E27FC236}">
                <a16:creationId xmlns:a16="http://schemas.microsoft.com/office/drawing/2014/main" id="{3F2115AE-58EC-4D2B-BB72-99C3C3BAA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808" y="3560558"/>
            <a:ext cx="1292663" cy="12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E998956-9C39-4EC6-849E-DC4E4AAB3E99}"/>
              </a:ext>
            </a:extLst>
          </p:cNvPr>
          <p:cNvSpPr txBox="1"/>
          <p:nvPr/>
        </p:nvSpPr>
        <p:spPr>
          <a:xfrm>
            <a:off x="6958424" y="2347672"/>
            <a:ext cx="864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</a:p>
        </p:txBody>
      </p:sp>
    </p:spTree>
    <p:extLst>
      <p:ext uri="{BB962C8B-B14F-4D97-AF65-F5344CB8AC3E}">
        <p14:creationId xmlns:p14="http://schemas.microsoft.com/office/powerpoint/2010/main" val="3657707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4374024-1E1A-480A-86B0-07733C4D8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83607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ELASTOGRAFIA HEPÁTICA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1ED6642-FD13-4CB5-B319-71C96B910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953257"/>
            <a:ext cx="1989667" cy="3587210"/>
          </a:xfrm>
          <a:prstGeom prst="rect">
            <a:avLst/>
          </a:prstGeom>
        </p:spPr>
      </p:pic>
      <p:pic>
        <p:nvPicPr>
          <p:cNvPr id="1026" name="Picture 2" descr="Descubra qual é o papel dos homens na sociedade">
            <a:extLst>
              <a:ext uri="{FF2B5EF4-FFF2-40B4-BE49-F238E27FC236}">
                <a16:creationId xmlns:a16="http://schemas.microsoft.com/office/drawing/2014/main" id="{C6EE5F27-2264-479D-ACE9-C0476054C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789" y="2732554"/>
            <a:ext cx="3190875" cy="247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ta: da Esquerda para a Direita 7">
            <a:extLst>
              <a:ext uri="{FF2B5EF4-FFF2-40B4-BE49-F238E27FC236}">
                <a16:creationId xmlns:a16="http://schemas.microsoft.com/office/drawing/2014/main" id="{83007734-8FF9-4EC8-8AC1-DC9FA595BAC9}"/>
              </a:ext>
            </a:extLst>
          </p:cNvPr>
          <p:cNvSpPr/>
          <p:nvPr/>
        </p:nvSpPr>
        <p:spPr>
          <a:xfrm>
            <a:off x="2370928" y="3522359"/>
            <a:ext cx="1066800" cy="44900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9855FF0-0320-4943-A186-755A5FAE60DB}"/>
              </a:ext>
            </a:extLst>
          </p:cNvPr>
          <p:cNvSpPr/>
          <p:nvPr/>
        </p:nvSpPr>
        <p:spPr>
          <a:xfrm>
            <a:off x="2365642" y="5600039"/>
            <a:ext cx="4729426" cy="92333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PT" altLang="pt-BR" b="1" dirty="0">
                <a:latin typeface="inherit"/>
              </a:rPr>
              <a:t>MENOR 5 KPAs  ALTA PROBABILIDADE DE SER NORMAL.</a:t>
            </a:r>
          </a:p>
          <a:p>
            <a:pPr algn="ctr"/>
            <a:r>
              <a:rPr lang="pt-PT" altLang="pt-BR" b="1" dirty="0">
                <a:latin typeface="inherit"/>
              </a:rPr>
              <a:t> BAVENO VII</a:t>
            </a:r>
            <a:endParaRPr lang="pt-BR" dirty="0"/>
          </a:p>
        </p:txBody>
      </p:sp>
      <p:pic>
        <p:nvPicPr>
          <p:cNvPr id="3" name="Picture 2" descr="Controlled Attenuation Parameter using fibroscan indicated in blue. The ...">
            <a:extLst>
              <a:ext uri="{FF2B5EF4-FFF2-40B4-BE49-F238E27FC236}">
                <a16:creationId xmlns:a16="http://schemas.microsoft.com/office/drawing/2014/main" id="{898A96FD-F413-4306-BABC-A20EF2226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16" y="983013"/>
            <a:ext cx="2308225" cy="239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ver Analysis Solution | Samsung Healthcare Global">
            <a:extLst>
              <a:ext uri="{FF2B5EF4-FFF2-40B4-BE49-F238E27FC236}">
                <a16:creationId xmlns:a16="http://schemas.microsoft.com/office/drawing/2014/main" id="{D5332F57-4B7B-42B3-8ADC-23BAAB18E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2" y="1698380"/>
            <a:ext cx="2218266" cy="133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BB80B96-EF71-4AAE-B8FB-1AAA9A32DA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1084" y="3828661"/>
            <a:ext cx="3839976" cy="262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02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6C481B5-4DA3-48B2-8086-78BA6C67F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294" y="1384196"/>
            <a:ext cx="4360334" cy="334556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77D48E5-4534-4DCB-B48F-1C9C0106A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628" y="1384196"/>
            <a:ext cx="5774266" cy="329998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82B55FB-EB08-49CB-AC09-E72655E0A9BD}"/>
              </a:ext>
            </a:extLst>
          </p:cNvPr>
          <p:cNvSpPr txBox="1"/>
          <p:nvPr/>
        </p:nvSpPr>
        <p:spPr>
          <a:xfrm>
            <a:off x="1020234" y="5085579"/>
            <a:ext cx="8796866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SUGESTIVO DE DOENÇA HEPÁTICA CRÔNICA AVANÇADA COMPENSADA, MAS PRECISA DE MAIS TESTES PARA CONFIRMAÇÃO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CE40378-EA1E-41B1-B06C-52E34C50FB31}"/>
              </a:ext>
            </a:extLst>
          </p:cNvPr>
          <p:cNvSpPr txBox="1"/>
          <p:nvPr/>
        </p:nvSpPr>
        <p:spPr>
          <a:xfrm>
            <a:off x="2340899" y="3669454"/>
            <a:ext cx="316653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ÁREA CINZENTA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CF1A386-389A-425F-AD4F-3E34427301A4}"/>
              </a:ext>
            </a:extLst>
          </p:cNvPr>
          <p:cNvSpPr/>
          <p:nvPr/>
        </p:nvSpPr>
        <p:spPr>
          <a:xfrm>
            <a:off x="1058333" y="5887542"/>
            <a:ext cx="7975600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pt-PT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ESSES PACIENTES DEVEM SER MONITORADOS CASO A CASO QUANTO ÀS ALTERAÇÕES INDICANDO PROGRESSÃO PARA DHCAC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6D3BD2A-E323-461C-B7B2-C170E70FA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0"/>
            <a:ext cx="12251267" cy="1069586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altLang="pt-BR" sz="24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ELASTOGRAFIA NA DOENÇA HEPÁTICA CRÔNICA E NA HIPERTENSÃO PORTAL CLINICAMENTE  SIGNIFICATIVA</a:t>
            </a:r>
          </a:p>
        </p:txBody>
      </p:sp>
    </p:spTree>
    <p:extLst>
      <p:ext uri="{BB962C8B-B14F-4D97-AF65-F5344CB8AC3E}">
        <p14:creationId xmlns:p14="http://schemas.microsoft.com/office/powerpoint/2010/main" val="3060891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6794D97-3B88-4CCA-B862-318CA80C904F}"/>
              </a:ext>
            </a:extLst>
          </p:cNvPr>
          <p:cNvSpPr/>
          <p:nvPr/>
        </p:nvSpPr>
        <p:spPr>
          <a:xfrm>
            <a:off x="457198" y="2116667"/>
            <a:ext cx="11336867" cy="3491212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HIPERTENSÃO PORTAL É A PRINCIPAL CAUSA DE COMPLICAÇÕES NA </a:t>
            </a:r>
            <a:r>
              <a:rPr lang="pt-BR" sz="2800" b="1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DOENÇA HEPÁTICA CRÔNICA AVANÇADA COMPENSADA (DHCAC).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b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PRESENÇA DE </a:t>
            </a:r>
            <a:r>
              <a:rPr lang="pt-BR" sz="2800" b="1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HIPERTENSÃO PORTAL CLINICAMENTE SIGNIFICATIVA (HPCS)</a:t>
            </a:r>
            <a:r>
              <a:rPr lang="pt-BR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IDENTIFICA AQUELES EM RISCO DE DESCOMPENSAÇÃO HEPÁTICA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0FB240-97DC-45FF-8BC8-6C40761AD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0"/>
            <a:ext cx="12251267" cy="1069586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altLang="pt-BR" sz="24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ELASTOGRAFIA NA DOENÇA HEPÁTICA CRÔNICA E NA HIPERTENSÃO PORTAL CLINICAMENTE  SIGNIFICATIVA</a:t>
            </a:r>
          </a:p>
        </p:txBody>
      </p:sp>
    </p:spTree>
    <p:extLst>
      <p:ext uri="{BB962C8B-B14F-4D97-AF65-F5344CB8AC3E}">
        <p14:creationId xmlns:p14="http://schemas.microsoft.com/office/powerpoint/2010/main" val="2235400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91E46A4-DDB7-461E-B96D-BB0AAF001F30}"/>
              </a:ext>
            </a:extLst>
          </p:cNvPr>
          <p:cNvSpPr/>
          <p:nvPr/>
        </p:nvSpPr>
        <p:spPr>
          <a:xfrm>
            <a:off x="321733" y="1413934"/>
            <a:ext cx="11319934" cy="501675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RECOMENDAÇÃO DO RECENTE CONSENSO DE BAVENO VII PARA TRATAR A HPCS NO MOMENTO DO DIAGNÓSTICO.</a:t>
            </a:r>
          </a:p>
          <a:p>
            <a:endParaRPr lang="pt-BR" sz="3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VEZ DE ESPERAR PELO DESENVOLVIMENTO DE VARIZES (DE ALTO RISCO) PARA INICIAR A PROFILAXIA DE SANGRAMENTO PRIMÁRIO.</a:t>
            </a:r>
          </a:p>
          <a:p>
            <a:endParaRPr lang="pt-BR" sz="3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ISSO MARCOU UMA MUDANÇA DE PARADIGMA NA HEPATOLOGIA CLÍNICA 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57FF5A-4786-45B5-A63B-411C818B6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0"/>
            <a:ext cx="12251267" cy="1069586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altLang="pt-BR" sz="24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ELASTOGRAFIA NA DOENÇA HEPÁTICA CRÔNICA E NA HIPERTENSÃO PORTAL CLINICAMENTE  SIGNIFICATIVA</a:t>
            </a:r>
          </a:p>
        </p:txBody>
      </p:sp>
    </p:spTree>
    <p:extLst>
      <p:ext uri="{BB962C8B-B14F-4D97-AF65-F5344CB8AC3E}">
        <p14:creationId xmlns:p14="http://schemas.microsoft.com/office/powerpoint/2010/main" val="1386143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414D979-4BD0-40D1-A6A6-3697C345E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21" y="6781"/>
            <a:ext cx="9191564" cy="685121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5AC70E7-C527-4EA8-9762-3F025A298D2A}"/>
              </a:ext>
            </a:extLst>
          </p:cNvPr>
          <p:cNvSpPr txBox="1"/>
          <p:nvPr/>
        </p:nvSpPr>
        <p:spPr>
          <a:xfrm>
            <a:off x="3460421" y="82698"/>
            <a:ext cx="4275666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DOENÇA HEPÁTICA CRÔNICA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213D62E-CE71-4701-8D87-2FD27A47353A}"/>
              </a:ext>
            </a:extLst>
          </p:cNvPr>
          <p:cNvSpPr txBox="1"/>
          <p:nvPr/>
        </p:nvSpPr>
        <p:spPr>
          <a:xfrm>
            <a:off x="3039849" y="958834"/>
            <a:ext cx="2040467" cy="3385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EXCLUI </a:t>
            </a:r>
            <a:r>
              <a:rPr lang="pt-BR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DHCAc</a:t>
            </a:r>
            <a:endParaRPr lang="pt-BR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C1E77CB-0CDF-475D-9C10-A4AF5C35AEC5}"/>
              </a:ext>
            </a:extLst>
          </p:cNvPr>
          <p:cNvSpPr txBox="1"/>
          <p:nvPr/>
        </p:nvSpPr>
        <p:spPr>
          <a:xfrm>
            <a:off x="7374468" y="958834"/>
            <a:ext cx="184573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INCLUI </a:t>
            </a:r>
            <a:r>
              <a:rPr lang="pt-BR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DHCAc</a:t>
            </a:r>
            <a:endParaRPr lang="pt-BR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842EB9F-F194-4737-A658-A4CE22A29968}"/>
              </a:ext>
            </a:extLst>
          </p:cNvPr>
          <p:cNvSpPr/>
          <p:nvPr/>
        </p:nvSpPr>
        <p:spPr>
          <a:xfrm>
            <a:off x="7822143" y="1434860"/>
            <a:ext cx="20214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DOENÇA HEPÁTICA CRÔNICA AVANÇADA COMPENSADA (CIRROSE COMPENSADA)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21D2208-A534-4D67-A677-F037AE821A37}"/>
              </a:ext>
            </a:extLst>
          </p:cNvPr>
          <p:cNvSpPr/>
          <p:nvPr/>
        </p:nvSpPr>
        <p:spPr>
          <a:xfrm>
            <a:off x="1662461" y="1859854"/>
            <a:ext cx="2933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DOENÇA HEPÁTICA CRÔNICA AVANÇADA COMPENSADA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90E4F83-D0F4-4FCA-AB94-C598D3582C1A}"/>
              </a:ext>
            </a:extLst>
          </p:cNvPr>
          <p:cNvSpPr/>
          <p:nvPr/>
        </p:nvSpPr>
        <p:spPr>
          <a:xfrm>
            <a:off x="7119536" y="2840147"/>
            <a:ext cx="2933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 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HIPERTENSÃO PORTAL CLINICAMENTE SIGNIFICATIVA</a:t>
            </a:r>
          </a:p>
        </p:txBody>
      </p:sp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FF0703E6-43CC-42AE-B1EA-BB44CE90077F}"/>
              </a:ext>
            </a:extLst>
          </p:cNvPr>
          <p:cNvSpPr/>
          <p:nvPr/>
        </p:nvSpPr>
        <p:spPr>
          <a:xfrm>
            <a:off x="8263468" y="2193816"/>
            <a:ext cx="323850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83CAE3A-6A8B-4AB9-BC88-167375F64DAF}"/>
              </a:ext>
            </a:extLst>
          </p:cNvPr>
          <p:cNvSpPr/>
          <p:nvPr/>
        </p:nvSpPr>
        <p:spPr>
          <a:xfrm>
            <a:off x="5622555" y="4975836"/>
            <a:ext cx="2802838" cy="92333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ASCITE, HEMORRAGIA POR VARIZES E ENCEFALOPATIA HEPÁTICA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1DED6FE-5BC7-4526-BB36-0B647B79E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5295" y="4505325"/>
            <a:ext cx="1903534" cy="234589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E756B33-1925-4D4C-AD1A-6B61BC65C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1674" y="649164"/>
            <a:ext cx="1859739" cy="265264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B2D3A9D3-E39A-4C94-A613-9B4FBF284416}"/>
              </a:ext>
            </a:extLst>
          </p:cNvPr>
          <p:cNvSpPr txBox="1"/>
          <p:nvPr/>
        </p:nvSpPr>
        <p:spPr>
          <a:xfrm>
            <a:off x="11150025" y="2672156"/>
            <a:ext cx="1016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</a:rPr>
              <a:t>BETA BLOQUEADOR </a:t>
            </a:r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2D51E5C2-154C-4E9C-8CAF-27B01A9D26DB}"/>
              </a:ext>
            </a:extLst>
          </p:cNvPr>
          <p:cNvSpPr/>
          <p:nvPr/>
        </p:nvSpPr>
        <p:spPr>
          <a:xfrm>
            <a:off x="9709559" y="2915193"/>
            <a:ext cx="942568" cy="230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88B068B1-154B-46CF-9F55-438EE2B27091}"/>
              </a:ext>
            </a:extLst>
          </p:cNvPr>
          <p:cNvSpPr/>
          <p:nvPr/>
        </p:nvSpPr>
        <p:spPr>
          <a:xfrm>
            <a:off x="9220200" y="5423140"/>
            <a:ext cx="942568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C50A0036-E4DA-456D-877C-CBC322E5DE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7571" y="4505325"/>
            <a:ext cx="2064929" cy="1080508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C4071F66-3524-463B-801F-5E7BF1D119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4182" y="2142471"/>
            <a:ext cx="1074862" cy="64206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813EB996-C162-4350-8C62-F65CB6E0FB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8196" y="2629173"/>
            <a:ext cx="2511174" cy="230833"/>
          </a:xfrm>
          <a:prstGeom prst="rect">
            <a:avLst/>
          </a:prstGeom>
          <a:ln w="6350">
            <a:solidFill>
              <a:schemeClr val="bg1"/>
            </a:solidFill>
          </a:ln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B7C6AF81-D114-4A8D-A3DF-D17CDAB3C4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7571" y="3359624"/>
            <a:ext cx="1232277" cy="114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11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3CD864E-F345-4C48-9FBC-7C98E7E3E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200" y="579352"/>
            <a:ext cx="6527800" cy="5766609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63231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A83D710-FB3A-2EFC-E64C-6D1899A28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221" y="72189"/>
            <a:ext cx="12192000" cy="6825626"/>
          </a:xfrm>
          <a:prstGeom prst="rect">
            <a:avLst/>
          </a:prstGeom>
          <a:ln w="76200">
            <a:solidFill>
              <a:schemeClr val="accent6"/>
            </a:solidFill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F49E491-2CC3-7170-C2E9-384B55348562}"/>
              </a:ext>
            </a:extLst>
          </p:cNvPr>
          <p:cNvSpPr txBox="1"/>
          <p:nvPr/>
        </p:nvSpPr>
        <p:spPr>
          <a:xfrm>
            <a:off x="255613" y="1927737"/>
            <a:ext cx="696327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 4 &gt; 1,3 = ELASTOGRAFIA.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7E22505-13B7-472F-AA93-04CD53CB1530}"/>
              </a:ext>
            </a:extLst>
          </p:cNvPr>
          <p:cNvSpPr/>
          <p:nvPr/>
        </p:nvSpPr>
        <p:spPr>
          <a:xfrm>
            <a:off x="84221" y="5410199"/>
            <a:ext cx="117172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FIB-4 É O DE MAIS FÁCIL ACESSO</a:t>
            </a:r>
          </a:p>
          <a:p>
            <a:r>
              <a:rPr lang="pt-BR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MAIS SIMPLES DE SER USADA PRECISA DE TGP, TGO, PLAQUETAS E IDADE.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B962E62-AEA0-4504-9791-7EDF65866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788" y="1191944"/>
            <a:ext cx="3309294" cy="121656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BEBF0DBB-B9B4-42EA-A72C-242AD1C2F152}"/>
              </a:ext>
            </a:extLst>
          </p:cNvPr>
          <p:cNvSpPr/>
          <p:nvPr/>
        </p:nvSpPr>
        <p:spPr>
          <a:xfrm>
            <a:off x="6534086" y="1985649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5F6368"/>
                </a:solidFill>
                <a:latin typeface="arial" panose="020B0604020202020204" pitchFamily="34" charset="0"/>
              </a:rPr>
              <a:t>TGO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BE72133-2A57-4089-83FF-BC1852E5A762}"/>
              </a:ext>
            </a:extLst>
          </p:cNvPr>
          <p:cNvSpPr txBox="1"/>
          <p:nvPr/>
        </p:nvSpPr>
        <p:spPr>
          <a:xfrm>
            <a:off x="6271435" y="1264196"/>
            <a:ext cx="1061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TGP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A165211-60B7-4550-A4D2-B91FCFF08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4247" y="29736"/>
            <a:ext cx="9363076" cy="1069586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altLang="pt-BR" sz="36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ELASTOGRAFIA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12BD9F1-DF0B-42CE-A4A1-3BC0AD16A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9760" y="5266266"/>
            <a:ext cx="1375612" cy="137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56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1533AB7-3359-43E7-B214-D7414070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55" y="1466461"/>
            <a:ext cx="4275667" cy="306062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hlinkClick r:id="rId3"/>
            <a:extLst>
              <a:ext uri="{FF2B5EF4-FFF2-40B4-BE49-F238E27FC236}">
                <a16:creationId xmlns:a16="http://schemas.microsoft.com/office/drawing/2014/main" id="{BAAD69FA-3400-42F5-96BA-E6C6176F0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-7016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>
            <a:hlinkClick r:id="rId5"/>
            <a:extLst>
              <a:ext uri="{FF2B5EF4-FFF2-40B4-BE49-F238E27FC236}">
                <a16:creationId xmlns:a16="http://schemas.microsoft.com/office/drawing/2014/main" id="{3C35C10F-7477-45B4-BD42-4BAB0F83D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-4270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>
            <a:hlinkClick r:id="rId6"/>
            <a:extLst>
              <a:ext uri="{FF2B5EF4-FFF2-40B4-BE49-F238E27FC236}">
                <a16:creationId xmlns:a16="http://schemas.microsoft.com/office/drawing/2014/main" id="{6C76126D-801C-40E1-9C18-5AD199144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-1524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>
            <a:hlinkClick r:id="rId7"/>
            <a:extLst>
              <a:ext uri="{FF2B5EF4-FFF2-40B4-BE49-F238E27FC236}">
                <a16:creationId xmlns:a16="http://schemas.microsoft.com/office/drawing/2014/main" id="{B934EE87-0DA2-4ECF-A8A6-59B082CAF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3968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48B4476-0756-47DB-98D4-C70BCAD6F68F}"/>
              </a:ext>
            </a:extLst>
          </p:cNvPr>
          <p:cNvSpPr/>
          <p:nvPr/>
        </p:nvSpPr>
        <p:spPr>
          <a:xfrm>
            <a:off x="5726112" y="4314448"/>
            <a:ext cx="6096000" cy="107721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latin typeface="Open Sans"/>
              </a:rPr>
              <a:t>UPDATE TO THE SOCIETY OF RADIOLOGISTS IN ULTRASOUND LIVER ELASTOGRAPHY CONSENSUS STATEMENT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sz="900" dirty="0">
                <a:latin typeface="Open Sans"/>
              </a:rPr>
              <a:t>  </a:t>
            </a:r>
            <a:r>
              <a:rPr lang="pt-BR" altLang="pt-BR" sz="1000" dirty="0">
                <a:latin typeface="Open Sans"/>
              </a:rPr>
              <a:t> </a:t>
            </a:r>
            <a:endParaRPr lang="pt-BR" altLang="pt-BR" sz="2000" dirty="0">
              <a:latin typeface="Open San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F5CD6F1-52ED-45E1-B7FA-19F1DADC4459}"/>
              </a:ext>
            </a:extLst>
          </p:cNvPr>
          <p:cNvSpPr/>
          <p:nvPr/>
        </p:nvSpPr>
        <p:spPr>
          <a:xfrm>
            <a:off x="5781145" y="5528329"/>
            <a:ext cx="5985934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Open Sans"/>
              </a:rPr>
              <a:t>2020</a:t>
            </a:r>
            <a:r>
              <a:rPr lang="en-US" dirty="0">
                <a:latin typeface="Open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https://doi.org/10.1148/radiol.2020192437</a:t>
            </a:r>
            <a:endParaRPr lang="pt-BR" dirty="0"/>
          </a:p>
        </p:txBody>
      </p:sp>
      <p:pic>
        <p:nvPicPr>
          <p:cNvPr id="3091" name="Picture 19">
            <a:extLst>
              <a:ext uri="{FF2B5EF4-FFF2-40B4-BE49-F238E27FC236}">
                <a16:creationId xmlns:a16="http://schemas.microsoft.com/office/drawing/2014/main" id="{8C6996E5-24BD-4400-AED4-68E5297E1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955" y="1329671"/>
            <a:ext cx="1992311" cy="262642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DC804E53-BDBB-4FCE-935B-50095CB3B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251266" cy="1069586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altLang="pt-BR" sz="24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ELASTOGRAFIA NA DOENÇA HEPÁTICA CRÔNICA E NA HIPERTENSÃO PORTAL CLINICAMENTE  SIGNIFICATIVA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CF430457-B266-4978-A31C-3A433F250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0"/>
            <a:ext cx="12251267" cy="1069586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altLang="pt-BR" sz="24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ELASTOGRAFIA NA DOENÇA HEPÁTICA CRÔNICA E NA HIPERTENSÃO PORTAL CLINICAMENTE  SIGNIFICATIVA</a:t>
            </a:r>
          </a:p>
        </p:txBody>
      </p:sp>
    </p:spTree>
    <p:extLst>
      <p:ext uri="{BB962C8B-B14F-4D97-AF65-F5344CB8AC3E}">
        <p14:creationId xmlns:p14="http://schemas.microsoft.com/office/powerpoint/2010/main" val="2914441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549629D7-AC37-A59D-B127-DC1BB167A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4" y="0"/>
            <a:ext cx="12184566" cy="11398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ELASTOGRAFIA NO DIAGNÓSTICO DA HIPERTENSÃO PORTAL CLINICAMENTE SIGNIFICATIVA </a:t>
            </a:r>
            <a:endParaRPr lang="pt-BR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67017C2-A141-41D1-8D9A-1404B4765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57" y="2232779"/>
            <a:ext cx="10811638" cy="462522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5B6AE52-69F5-44CF-B5D0-C10FD52DA7ED}"/>
              </a:ext>
            </a:extLst>
          </p:cNvPr>
          <p:cNvSpPr/>
          <p:nvPr/>
        </p:nvSpPr>
        <p:spPr>
          <a:xfrm>
            <a:off x="438539" y="1306285"/>
            <a:ext cx="11236699" cy="830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1600" dirty="0">
                <a:latin typeface="Open Sans"/>
              </a:rPr>
              <a:t>NESTE CONSENSO, O GRAU DE RIGIDEZ (MRH) (INDEPENDENTEMENTE DA TÉCNICA UTILIZADA) É IDENTIFICADA COMO FERRAMENTA DE AVALIAÇÃO DE PROGNÓSTICO E SEGUIMENTO EM PACIENTES COM DOENÇA CRÔNICA HEPÁTICA AVANÇADA </a:t>
            </a:r>
            <a:endParaRPr lang="pt-BR" sz="16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85034A4-5A5D-46CA-A316-5ACCC8102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323" y="5299587"/>
            <a:ext cx="3169080" cy="70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18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2EF9D50-B7EF-4B49-8C92-3AED18329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64" y="1385938"/>
            <a:ext cx="10938933" cy="4015216"/>
          </a:xfrm>
          <a:prstGeom prst="rect">
            <a:avLst/>
          </a:prstGeom>
          <a:noFill/>
          <a:ln w="762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145C23A-E984-41B6-BA68-079E4F8C5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4" y="0"/>
            <a:ext cx="12184566" cy="11398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pt-BR" sz="3200" b="1" dirty="0"/>
              <a:t>ELASTOGRAFIA HEPÁTICA ULTRASSÔNICA</a:t>
            </a:r>
          </a:p>
          <a:p>
            <a:pPr algn="ctr"/>
            <a:r>
              <a:rPr lang="pt-BR" sz="3200" b="1" dirty="0"/>
              <a:t>(REGRA DOS QUATRO)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F1B5701-5D97-46BD-8F7B-42E0BE9CCFD3}"/>
              </a:ext>
            </a:extLst>
          </p:cNvPr>
          <p:cNvSpPr/>
          <p:nvPr/>
        </p:nvSpPr>
        <p:spPr>
          <a:xfrm>
            <a:off x="177801" y="5576687"/>
            <a:ext cx="4445000" cy="12003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DIAGNÓSTICO DA HIPERTENSÃO PORTAL CLINICAMENTE SIGNIFICATIVA EM PACIENTES COM CIRROSE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E312720-BB30-43AF-A5F6-C1428D9FF681}"/>
              </a:ext>
            </a:extLst>
          </p:cNvPr>
          <p:cNvSpPr/>
          <p:nvPr/>
        </p:nvSpPr>
        <p:spPr>
          <a:xfrm>
            <a:off x="5308599" y="5662909"/>
            <a:ext cx="6705600" cy="102842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/>
              <a:t>ELASTO &lt; 9 </a:t>
            </a:r>
            <a:r>
              <a:rPr lang="pt-BR" sz="1400" dirty="0" err="1"/>
              <a:t>Kpa</a:t>
            </a:r>
            <a:r>
              <a:rPr lang="pt-BR" sz="1400" dirty="0"/>
              <a:t>: exclui doença hepática crônica avançada compensada</a:t>
            </a:r>
          </a:p>
          <a:p>
            <a:pPr>
              <a:lnSpc>
                <a:spcPct val="150000"/>
              </a:lnSpc>
            </a:pPr>
            <a:r>
              <a:rPr lang="pt-BR" sz="1400" dirty="0"/>
              <a:t> ELASTO &gt; 13 </a:t>
            </a:r>
            <a:r>
              <a:rPr lang="pt-BR" sz="1400" dirty="0" err="1"/>
              <a:t>Kpa</a:t>
            </a:r>
            <a:r>
              <a:rPr lang="pt-BR" sz="1400" dirty="0"/>
              <a:t>: altamente sugestivo de </a:t>
            </a:r>
            <a:r>
              <a:rPr lang="pt-BR" sz="1400" dirty="0" err="1"/>
              <a:t>cACLD</a:t>
            </a:r>
            <a:endParaRPr lang="pt-BR" sz="1400" dirty="0"/>
          </a:p>
          <a:p>
            <a:pPr>
              <a:lnSpc>
                <a:spcPct val="150000"/>
              </a:lnSpc>
            </a:pPr>
            <a:r>
              <a:rPr lang="pt-BR" sz="1400" dirty="0"/>
              <a:t>ELASTO &gt; 17 </a:t>
            </a:r>
            <a:r>
              <a:rPr lang="pt-BR" sz="1400" dirty="0" err="1"/>
              <a:t>Kpa</a:t>
            </a:r>
            <a:r>
              <a:rPr lang="pt-BR" sz="1400" dirty="0"/>
              <a:t>: HP clinicamente significante: risco de descompensação</a:t>
            </a:r>
          </a:p>
        </p:txBody>
      </p:sp>
    </p:spTree>
    <p:extLst>
      <p:ext uri="{BB962C8B-B14F-4D97-AF65-F5344CB8AC3E}">
        <p14:creationId xmlns:p14="http://schemas.microsoft.com/office/powerpoint/2010/main" val="4182619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190B0C0-7212-4001-ACB4-C514FE144A02}"/>
              </a:ext>
            </a:extLst>
          </p:cNvPr>
          <p:cNvSpPr/>
          <p:nvPr/>
        </p:nvSpPr>
        <p:spPr>
          <a:xfrm>
            <a:off x="304799" y="1485900"/>
            <a:ext cx="11472334" cy="440120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ELASTOGRAFIA PODE TER RESULTADOS FALSO-POSITIVOS.</a:t>
            </a:r>
          </a:p>
          <a:p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PORTANTO VRH ≥10 KPA DEVE SER REPETIDO EM JEJUM.</a:t>
            </a:r>
          </a:p>
          <a:p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OU ASSOCIADOS AOS MARCADORES SÉRICOS DE FIBROSE :</a:t>
            </a:r>
          </a:p>
          <a:p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FIB-4 </a:t>
            </a:r>
          </a:p>
          <a:p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ELF</a:t>
            </a:r>
          </a:p>
          <a:p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FibroTest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para álcool/vírus</a:t>
            </a: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FibroTest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para NAFLD</a:t>
            </a:r>
          </a:p>
          <a:p>
            <a:endParaRPr lang="pt-BR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PARA RATIFICAR SEUS ACHADOS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AFFCCB-B08B-4A55-BF6F-FF3F701C1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0"/>
            <a:ext cx="12251267" cy="1069586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altLang="pt-BR" sz="36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ELASTOGRAFIA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846E342-822D-4CB8-B138-4450AC489258}"/>
              </a:ext>
            </a:extLst>
          </p:cNvPr>
          <p:cNvSpPr/>
          <p:nvPr/>
        </p:nvSpPr>
        <p:spPr>
          <a:xfrm>
            <a:off x="304799" y="5810976"/>
            <a:ext cx="9019680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dirty="0">
                <a:latin typeface="inherit"/>
              </a:rPr>
              <a:t>A ELASTOGRAFIA  PODERIA SER REPETIDO A CADA 12 MESES PARA MONITORAR  MUDANÇAS</a:t>
            </a:r>
            <a:endParaRPr lang="pt-PT" altLang="pt-BR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080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338AFCDB-5569-4E39-85A9-FDA16F7AA4A1}"/>
              </a:ext>
            </a:extLst>
          </p:cNvPr>
          <p:cNvSpPr/>
          <p:nvPr/>
        </p:nvSpPr>
        <p:spPr>
          <a:xfrm>
            <a:off x="1303867" y="1536713"/>
            <a:ext cx="8085666" cy="373999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TRATAMENTO ETIOLÓGICO (ABSTINÊNCIA ÁLCOOL, SUPRESSÃO REPLICAÇÃO VHB, ERRADICAÇÃO (VHC) TÊM IMPACTO NA REDUÇÃO DA PRESSÃO PORTAL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pt-BR" alt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SOBREPESO, OBESIDADE E USO DE ÁLCOOL SÃO COFATORES IMPORTANTES QUE CONTRIBUEM PARA PROGRESSÃO DA HP E DEVEM SER CONTROLADOS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pt-BR" alt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USO DE ESTATINAS DEVE SER ENCORAJADO EM PACIENTES COM INDICAÇÃO PARA SEU USO (CAUTELA EM PACIENTES CHILD B E C)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C93B96-A8F5-49D6-A3AD-4AADD1227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0"/>
            <a:ext cx="12251267" cy="1069586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TRATAMENTO ETIOLÓGICO E NÃO ETIOLÓGICO DA CIRROSE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FB5DFEB-0A7B-4251-A6D3-36E2E587B713}"/>
              </a:ext>
            </a:extLst>
          </p:cNvPr>
          <p:cNvSpPr/>
          <p:nvPr/>
        </p:nvSpPr>
        <p:spPr>
          <a:xfrm>
            <a:off x="1303867" y="5672985"/>
            <a:ext cx="7704667" cy="78534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NÃO HÁ CONTRAINDICAÇÃO PARA USO ASPIRINA/ANTICOAGULANTES CIRRÓTICOS</a:t>
            </a:r>
          </a:p>
        </p:txBody>
      </p:sp>
    </p:spTree>
    <p:extLst>
      <p:ext uri="{BB962C8B-B14F-4D97-AF65-F5344CB8AC3E}">
        <p14:creationId xmlns:p14="http://schemas.microsoft.com/office/powerpoint/2010/main" val="3115039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D414443-DE98-65A3-EDA7-525CF6F27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5" y="59594"/>
            <a:ext cx="12411522" cy="673881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83FD310-CA8C-4DE8-89CD-18601417A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551" y="3556000"/>
            <a:ext cx="1237138" cy="84666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F672B90-9CA5-4ABE-AD4F-E0B597BD1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551" y="5748868"/>
            <a:ext cx="1237139" cy="84666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4DE5CF9-6A02-46A6-B642-06F37DB4E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6979" y="946568"/>
            <a:ext cx="1237138" cy="84666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3461606-A000-4BC5-8B6F-FD6C339AD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8431" y="1096230"/>
            <a:ext cx="1332515" cy="85968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FB1CE68-664C-4B0E-9BE4-D777FBEDA4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4438" y="874681"/>
            <a:ext cx="1564746" cy="91855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4014EF26-F0F7-4A02-AB65-C5489FCD72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9887" y="1333958"/>
            <a:ext cx="2090169" cy="1243918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C939AFEE-4D44-4210-89AE-BD4482DB54D4}"/>
              </a:ext>
            </a:extLst>
          </p:cNvPr>
          <p:cNvSpPr txBox="1"/>
          <p:nvPr/>
        </p:nvSpPr>
        <p:spPr>
          <a:xfrm>
            <a:off x="9127066" y="5249332"/>
            <a:ext cx="171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FAT FRACTION</a:t>
            </a:r>
          </a:p>
        </p:txBody>
      </p:sp>
      <p:pic>
        <p:nvPicPr>
          <p:cNvPr id="11" name="Picture 19">
            <a:extLst>
              <a:ext uri="{FF2B5EF4-FFF2-40B4-BE49-F238E27FC236}">
                <a16:creationId xmlns:a16="http://schemas.microsoft.com/office/drawing/2014/main" id="{704A7C5C-C4D0-415E-8FB5-C9AD303E7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873" y="2904095"/>
            <a:ext cx="1992311" cy="262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A464D62-DB2E-4155-BC16-96860BD0CE44}"/>
              </a:ext>
            </a:extLst>
          </p:cNvPr>
          <p:cNvSpPr/>
          <p:nvPr/>
        </p:nvSpPr>
        <p:spPr>
          <a:xfrm>
            <a:off x="3220946" y="5843388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000" b="1" dirty="0">
                <a:latin typeface="Open Sans"/>
              </a:rPr>
              <a:t>UPDATE TO THE SOCIETY OF RADIOLOGISTS IN ULTRASOUND LIVER ELASTOGRAPHY CONSENSUS STATEMENT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sz="1000" dirty="0">
                <a:latin typeface="Open Sans"/>
              </a:rPr>
              <a:t>   </a:t>
            </a:r>
            <a:endParaRPr lang="pt-BR" sz="10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035CB9F-F33A-43F3-B2E2-EF4AF43FFFB6}"/>
              </a:ext>
            </a:extLst>
          </p:cNvPr>
          <p:cNvSpPr txBox="1"/>
          <p:nvPr/>
        </p:nvSpPr>
        <p:spPr>
          <a:xfrm>
            <a:off x="8115453" y="6212720"/>
            <a:ext cx="320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ESTEATOSE X ESTEATO HEPATITE</a:t>
            </a:r>
          </a:p>
        </p:txBody>
      </p:sp>
    </p:spTree>
    <p:extLst>
      <p:ext uri="{BB962C8B-B14F-4D97-AF65-F5344CB8AC3E}">
        <p14:creationId xmlns:p14="http://schemas.microsoft.com/office/powerpoint/2010/main" val="2826714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D6BECD9-DEE6-4263-8200-2C060BFDF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0"/>
            <a:ext cx="12251267" cy="1069586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5400" dirty="0">
                <a:solidFill>
                  <a:schemeClr val="bg1"/>
                </a:solidFill>
              </a:rPr>
              <a:t>TAKE-HOME MESSAGE</a:t>
            </a:r>
            <a:endParaRPr lang="pt-BR" altLang="pt-BR" sz="5400" i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0D0EF66-72A3-4543-B675-8493DD680C4B}"/>
              </a:ext>
            </a:extLst>
          </p:cNvPr>
          <p:cNvSpPr/>
          <p:nvPr/>
        </p:nvSpPr>
        <p:spPr>
          <a:xfrm>
            <a:off x="381001" y="1458373"/>
            <a:ext cx="11692465" cy="310854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INDEPENDENTE DA TÉCNICA OU DO EQUIPAMENTO A ELASTOGRAFIA</a:t>
            </a:r>
            <a:b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OFERECE INFORMAÇÃO PROGNÓSTICA </a:t>
            </a:r>
            <a:b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TANTO NA AVALIAÇÃO INICIAL, QUANTO NO SEGUIMENTO DOS PACIENTES COM DOENÇA  HEPÁTICA CRÔNICA E NA HIPERTENSÃO PORTAL CLINICAMENTE SIGNIFICATIVA.</a:t>
            </a:r>
          </a:p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800" b="1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70543A6-1489-4209-A4D7-0DEE2A12790E}"/>
              </a:ext>
            </a:extLst>
          </p:cNvPr>
          <p:cNvSpPr/>
          <p:nvPr/>
        </p:nvSpPr>
        <p:spPr>
          <a:xfrm>
            <a:off x="623597" y="5033175"/>
            <a:ext cx="9544613" cy="9541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ELASTOGRAFIA  PODERIA SER REPETIDO A CADA 12 MESES PARA MONITORAR  MUDANÇAS</a:t>
            </a:r>
          </a:p>
        </p:txBody>
      </p:sp>
    </p:spTree>
    <p:extLst>
      <p:ext uri="{BB962C8B-B14F-4D97-AF65-F5344CB8AC3E}">
        <p14:creationId xmlns:p14="http://schemas.microsoft.com/office/powerpoint/2010/main" val="3057698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lastografia por Fibroscan: para que serve? – Diagnósticos Avançados">
            <a:extLst>
              <a:ext uri="{FF2B5EF4-FFF2-40B4-BE49-F238E27FC236}">
                <a16:creationId xmlns:a16="http://schemas.microsoft.com/office/drawing/2014/main" id="{6FD5FA0E-4B60-4D54-82CD-4FF64BBA0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93" y="1192822"/>
            <a:ext cx="7918284" cy="395914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94AA8E8-9217-4A38-B022-AE3F7360E5ED}"/>
              </a:ext>
            </a:extLst>
          </p:cNvPr>
          <p:cNvSpPr/>
          <p:nvPr/>
        </p:nvSpPr>
        <p:spPr>
          <a:xfrm>
            <a:off x="6308724" y="5240866"/>
            <a:ext cx="56007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pt-BR" altLang="pt-BR" b="1" i="1" dirty="0">
                <a:solidFill>
                  <a:schemeClr val="tx1">
                    <a:lumMod val="95000"/>
                  </a:schemeClr>
                </a:solidFill>
                <a:ea typeface="ＭＳ Ｐゴシック" pitchFamily="34" charset="-128"/>
              </a:rPr>
              <a:t>Dr. </a:t>
            </a:r>
            <a:r>
              <a:rPr lang="pt-BR" altLang="pt-BR" b="1" i="1" dirty="0" err="1">
                <a:solidFill>
                  <a:schemeClr val="tx1">
                    <a:lumMod val="95000"/>
                  </a:schemeClr>
                </a:solidFill>
                <a:ea typeface="ＭＳ Ｐゴシック" pitchFamily="34" charset="-128"/>
              </a:rPr>
              <a:t>Herdy</a:t>
            </a:r>
            <a:r>
              <a:rPr lang="pt-BR" altLang="pt-BR" b="1" i="1" dirty="0">
                <a:solidFill>
                  <a:schemeClr val="tx1">
                    <a:lumMod val="95000"/>
                  </a:schemeClr>
                </a:solidFill>
                <a:ea typeface="ＭＳ Ｐゴシック" pitchFamily="34" charset="-128"/>
              </a:rPr>
              <a:t> </a:t>
            </a:r>
            <a:r>
              <a:rPr lang="pt-BR" altLang="pt-BR" b="1" i="1" dirty="0" err="1">
                <a:solidFill>
                  <a:schemeClr val="tx1">
                    <a:lumMod val="95000"/>
                  </a:schemeClr>
                </a:solidFill>
                <a:ea typeface="ＭＳ Ｐゴシック" pitchFamily="34" charset="-128"/>
              </a:rPr>
              <a:t>Locatel</a:t>
            </a:r>
            <a:r>
              <a:rPr lang="pt-BR" altLang="pt-BR" b="1" i="1" dirty="0">
                <a:solidFill>
                  <a:schemeClr val="tx1">
                    <a:lumMod val="95000"/>
                  </a:schemeClr>
                </a:solidFill>
                <a:ea typeface="ＭＳ Ｐゴシック" pitchFamily="34" charset="-128"/>
              </a:rPr>
              <a:t> de </a:t>
            </a:r>
            <a:r>
              <a:rPr lang="pt-BR" altLang="pt-BR" b="1" i="1" dirty="0" err="1">
                <a:solidFill>
                  <a:schemeClr val="tx1">
                    <a:lumMod val="95000"/>
                  </a:schemeClr>
                </a:solidFill>
                <a:ea typeface="ＭＳ Ｐゴシック" pitchFamily="34" charset="-128"/>
              </a:rPr>
              <a:t>Araujo</a:t>
            </a:r>
            <a:endParaRPr lang="pt-BR" altLang="pt-BR" b="1" i="1" dirty="0">
              <a:solidFill>
                <a:schemeClr val="tx1">
                  <a:lumMod val="95000"/>
                </a:schemeClr>
              </a:solidFill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altLang="pt-BR" b="1" i="1" dirty="0">
                <a:solidFill>
                  <a:schemeClr val="tx1">
                    <a:lumMod val="95000"/>
                  </a:schemeClr>
                </a:solidFill>
                <a:ea typeface="ＭＳ Ｐゴシック" pitchFamily="34" charset="-128"/>
              </a:rPr>
              <a:t> Médico do setor de </a:t>
            </a:r>
            <a:r>
              <a:rPr lang="pt-BR" altLang="pt-BR" b="1" i="1" dirty="0" err="1">
                <a:solidFill>
                  <a:schemeClr val="tx1">
                    <a:lumMod val="95000"/>
                  </a:schemeClr>
                </a:solidFill>
                <a:ea typeface="ＭＳ Ｐゴシック" pitchFamily="34" charset="-128"/>
              </a:rPr>
              <a:t>Gastro</a:t>
            </a:r>
            <a:r>
              <a:rPr lang="pt-BR" altLang="pt-BR" b="1" i="1" dirty="0">
                <a:solidFill>
                  <a:schemeClr val="tx1">
                    <a:lumMod val="95000"/>
                  </a:schemeClr>
                </a:solidFill>
                <a:ea typeface="ＭＳ Ｐゴシック" pitchFamily="34" charset="-128"/>
              </a:rPr>
              <a:t> Hepatologia do HUCAM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altLang="pt-BR" b="1" i="1" dirty="0">
                <a:solidFill>
                  <a:schemeClr val="tx1">
                    <a:lumMod val="95000"/>
                  </a:schemeClr>
                </a:solidFill>
                <a:ea typeface="ＭＳ Ｐゴシック" pitchFamily="34" charset="-128"/>
              </a:rPr>
              <a:t> Membro do Colégio Brasileiro de Radiologia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altLang="pt-BR" b="1" i="1" dirty="0">
                <a:solidFill>
                  <a:schemeClr val="tx1">
                    <a:lumMod val="95000"/>
                  </a:schemeClr>
                </a:solidFill>
                <a:ea typeface="ＭＳ Ｐゴシック" pitchFamily="34" charset="-128"/>
              </a:rPr>
              <a:t> Responsável técnico da clínica CEUS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altLang="pt-BR" b="1" i="1" dirty="0" err="1">
                <a:solidFill>
                  <a:schemeClr val="tx1">
                    <a:lumMod val="95000"/>
                  </a:schemeClr>
                </a:solidFill>
                <a:ea typeface="ＭＳ Ｐゴシック" pitchFamily="34" charset="-128"/>
              </a:rPr>
              <a:t>Tel</a:t>
            </a:r>
            <a:r>
              <a:rPr lang="pt-BR" altLang="pt-BR" b="1" i="1" dirty="0">
                <a:solidFill>
                  <a:schemeClr val="tx1">
                    <a:lumMod val="95000"/>
                  </a:schemeClr>
                </a:solidFill>
                <a:ea typeface="ＭＳ Ｐゴシック" pitchFamily="34" charset="-128"/>
              </a:rPr>
              <a:t>  27 981820734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157BA7E-FC0F-4541-9185-97183A826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577" y="1144562"/>
            <a:ext cx="3038890" cy="405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94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re Concepts - Evaluation and Staging of Liver Fibrosis - Evaluation,  Staging, and Monitoring of Chronic Hepatitis C - Hepatitis C Online">
            <a:extLst>
              <a:ext uri="{FF2B5EF4-FFF2-40B4-BE49-F238E27FC236}">
                <a16:creationId xmlns:a16="http://schemas.microsoft.com/office/drawing/2014/main" id="{2CCB980C-A43C-4B1F-BD5C-119C69A24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76" y="2556304"/>
            <a:ext cx="5538857" cy="2873281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coring system for chronic hepatitis C (the Metavir Score System).... |  Download Scientific Diagram">
            <a:extLst>
              <a:ext uri="{FF2B5EF4-FFF2-40B4-BE49-F238E27FC236}">
                <a16:creationId xmlns:a16="http://schemas.microsoft.com/office/drawing/2014/main" id="{5FA49B38-68E3-4DDF-8EEE-B1D571086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232" y="1992359"/>
            <a:ext cx="5153025" cy="4001172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4240643D-57E1-456C-90C4-ECFA57FF6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0"/>
            <a:ext cx="12251267" cy="1069586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altLang="pt-BR" sz="24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ELASTOGRAFIA NA DOENÇA HEPÁTICA CRÔNICA E NA HIPERTENSÃO PORTAL CLINICAMENTE  SIGNIFICATIVA</a:t>
            </a:r>
          </a:p>
        </p:txBody>
      </p:sp>
    </p:spTree>
    <p:extLst>
      <p:ext uri="{BB962C8B-B14F-4D97-AF65-F5344CB8AC3E}">
        <p14:creationId xmlns:p14="http://schemas.microsoft.com/office/powerpoint/2010/main" val="507608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D6D339-7D9C-4F53-AB9A-80DC79A63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4" y="0"/>
            <a:ext cx="12184566" cy="11398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ELASTOGRAFIA HEPÁTICA TRANSITÓRIA</a:t>
            </a:r>
            <a:endParaRPr lang="pt-BR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ço Reservado para Conteúdo 3" descr="IMAGEM FIBROSCAN.jpg">
            <a:extLst>
              <a:ext uri="{FF2B5EF4-FFF2-40B4-BE49-F238E27FC236}">
                <a16:creationId xmlns:a16="http://schemas.microsoft.com/office/drawing/2014/main" id="{2354BBD7-2BDD-4D62-9446-74B65B66A8C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918" y="1803484"/>
            <a:ext cx="3929090" cy="4829196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Imagem 4" descr="sonda fibro.png">
            <a:extLst>
              <a:ext uri="{FF2B5EF4-FFF2-40B4-BE49-F238E27FC236}">
                <a16:creationId xmlns:a16="http://schemas.microsoft.com/office/drawing/2014/main" id="{A562954A-CACB-49D5-8C1B-CE5155A0E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733" y="4218082"/>
            <a:ext cx="3118936" cy="25675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CAF74B7-6C48-4A57-80B0-E55E68DBFC05}"/>
              </a:ext>
            </a:extLst>
          </p:cNvPr>
          <p:cNvSpPr/>
          <p:nvPr/>
        </p:nvSpPr>
        <p:spPr>
          <a:xfrm>
            <a:off x="4322480" y="1363132"/>
            <a:ext cx="4635253" cy="3139321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dirty="0"/>
              <a:t>AVALIA A RIGIDEZ DO TECIDO HEPÁTICO</a:t>
            </a:r>
          </a:p>
          <a:p>
            <a:r>
              <a:rPr lang="pt-BR" dirty="0"/>
              <a:t>RÁPIDA EXECUÇÃO, NÃO DEPENDE DE INTERPRETAÇÃO DE IMAGENS E SIM DO EMPREGO CORRETO DA TÉCNICA E TREINAMENTO.</a:t>
            </a:r>
          </a:p>
          <a:p>
            <a:r>
              <a:rPr lang="pt-BR" dirty="0"/>
              <a:t>SONDA PRODUZ VIBRAÇÕES QUE SÃO TRANSMITIDAS AO TECIDO HEPÁTICO E SE PROPAGAM POR ELE.</a:t>
            </a:r>
          </a:p>
          <a:p>
            <a:r>
              <a:rPr lang="pt-BR" dirty="0"/>
              <a:t>A VELOCIDADE É DIRETAMENTE PROPORCIONAL AO GRAU DE RIGIDEZ, MEDIDO EM KPA.</a:t>
            </a:r>
          </a:p>
        </p:txBody>
      </p:sp>
      <p:pic>
        <p:nvPicPr>
          <p:cNvPr id="3074" name="Picture 2" descr="Fibroscan o elastografía de transición - La Carolina">
            <a:extLst>
              <a:ext uri="{FF2B5EF4-FFF2-40B4-BE49-F238E27FC236}">
                <a16:creationId xmlns:a16="http://schemas.microsoft.com/office/drawing/2014/main" id="{D9FEC2CF-8117-426C-84FD-EFEF22EC9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26" y="4813045"/>
            <a:ext cx="2847975" cy="16002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BE5E59A-A852-457A-9BBE-644483E435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1078" y="1356154"/>
            <a:ext cx="3325591" cy="243704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C3FD332-3838-4A39-9ACC-1B9418505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82" y="4813045"/>
            <a:ext cx="2246312" cy="160796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09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D6D339-7D9C-4F53-AB9A-80DC79A63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4" y="0"/>
            <a:ext cx="12184566" cy="11398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pt-BR" sz="3200" b="1" dirty="0"/>
              <a:t>ELASTOGRAFIA HEPÁTICA ULTRASSÔNICA</a:t>
            </a:r>
          </a:p>
        </p:txBody>
      </p:sp>
      <p:pic>
        <p:nvPicPr>
          <p:cNvPr id="2050" name="Picture 2" descr="Staging liver fibrosis with shear wave elastography | Radiology Key">
            <a:extLst>
              <a:ext uri="{FF2B5EF4-FFF2-40B4-BE49-F238E27FC236}">
                <a16:creationId xmlns:a16="http://schemas.microsoft.com/office/drawing/2014/main" id="{09F9BFE8-AB4A-45FA-82AD-3F6E66B26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1" y="1456567"/>
            <a:ext cx="3212436" cy="218492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299B83A-FDDB-40BE-A3BB-4F331952F83A}"/>
              </a:ext>
            </a:extLst>
          </p:cNvPr>
          <p:cNvSpPr/>
          <p:nvPr/>
        </p:nvSpPr>
        <p:spPr>
          <a:xfrm>
            <a:off x="3892085" y="1261422"/>
            <a:ext cx="3632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ELASTOGRAFIA HEPÁTICA SHEAR WAVE 2D</a:t>
            </a:r>
            <a:endParaRPr lang="pt-BR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C9F22C9-1B79-459B-ACB4-F6B88E572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389" y="1979840"/>
            <a:ext cx="3502288" cy="221849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rquivos Elastografia - CDN – Centro Diagnóstico Niterói">
            <a:extLst>
              <a:ext uri="{FF2B5EF4-FFF2-40B4-BE49-F238E27FC236}">
                <a16:creationId xmlns:a16="http://schemas.microsoft.com/office/drawing/2014/main" id="{E0D51F47-8A71-4C9E-925C-EBD05CE98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695" y="1864400"/>
            <a:ext cx="3156130" cy="210026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III Simpósio Brasileiro de Atualização em Elastografia em São Paulo - 2023  - Sympla">
            <a:extLst>
              <a:ext uri="{FF2B5EF4-FFF2-40B4-BE49-F238E27FC236}">
                <a16:creationId xmlns:a16="http://schemas.microsoft.com/office/drawing/2014/main" id="{4A3DDD0F-92D5-4B0E-89E0-86D805FBB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727" y="4379527"/>
            <a:ext cx="6101821" cy="230960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ssessing the liver using shear wave elastography and attenuation imaging :  state of the art">
            <a:extLst>
              <a:ext uri="{FF2B5EF4-FFF2-40B4-BE49-F238E27FC236}">
                <a16:creationId xmlns:a16="http://schemas.microsoft.com/office/drawing/2014/main" id="{6AF77DE1-F0FC-430F-9B37-54584C6DE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2" y="4126244"/>
            <a:ext cx="2076450" cy="220027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389D01E-3F85-4EFD-95F2-F1DE0396FD81}"/>
              </a:ext>
            </a:extLst>
          </p:cNvPr>
          <p:cNvSpPr txBox="1"/>
          <p:nvPr/>
        </p:nvSpPr>
        <p:spPr>
          <a:xfrm>
            <a:off x="2856570" y="5534329"/>
            <a:ext cx="2201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5 MEDIDAS</a:t>
            </a:r>
          </a:p>
          <a:p>
            <a:r>
              <a:rPr lang="pt-BR" dirty="0"/>
              <a:t>1 PAUSA RESPIRATÓRIA</a:t>
            </a:r>
          </a:p>
        </p:txBody>
      </p:sp>
      <p:pic>
        <p:nvPicPr>
          <p:cNvPr id="10" name="Picture 19">
            <a:extLst>
              <a:ext uri="{FF2B5EF4-FFF2-40B4-BE49-F238E27FC236}">
                <a16:creationId xmlns:a16="http://schemas.microsoft.com/office/drawing/2014/main" id="{18598CEB-FD11-49DC-B656-148C80987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284" y="4643664"/>
            <a:ext cx="1250667" cy="164872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915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C6B44A-A127-4DC7-B144-EB31106D1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95" y="3881279"/>
            <a:ext cx="11345332" cy="2701804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medida de rigidez hepática.</a:t>
            </a:r>
            <a:b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INDEPENDENTE DA TÉCNICA OU DO EQUIPAMENTO</a:t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OFERECE INFORMAÇÃO PROGNÓSTICA </a:t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tanto na avaliação inicial, quanto no seguimento.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AB04F7-CE18-456D-94D3-5DC8BF58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4" y="0"/>
            <a:ext cx="12184566" cy="11398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ELASTOGRAFIA NO DIAGNÓSTICO DA HIPERTENSÃO PORTAL CLINICAMENTE SIGNIFICATIVA </a:t>
            </a:r>
            <a:endParaRPr lang="pt-BR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89394F8-21AC-4F27-A787-4138BC304FF8}"/>
              </a:ext>
            </a:extLst>
          </p:cNvPr>
          <p:cNvSpPr/>
          <p:nvPr/>
        </p:nvSpPr>
        <p:spPr>
          <a:xfrm>
            <a:off x="501739" y="1313934"/>
            <a:ext cx="252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O QUE É A DUREZA?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0" descr="Questcequelelasticite">
            <a:extLst>
              <a:ext uri="{FF2B5EF4-FFF2-40B4-BE49-F238E27FC236}">
                <a16:creationId xmlns:a16="http://schemas.microsoft.com/office/drawing/2014/main" id="{2AEB18AC-5F0B-4B64-8677-4F7B61703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3376" y="1920877"/>
            <a:ext cx="1138306" cy="160760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D1858BE-4408-401D-B272-AB6C44CC7B44}"/>
              </a:ext>
            </a:extLst>
          </p:cNvPr>
          <p:cNvSpPr/>
          <p:nvPr/>
        </p:nvSpPr>
        <p:spPr>
          <a:xfrm>
            <a:off x="3445933" y="1329267"/>
            <a:ext cx="6096000" cy="131112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Clr>
                <a:schemeClr val="tx2"/>
              </a:buClr>
              <a:defRPr/>
            </a:pPr>
            <a:r>
              <a:rPr lang="es-ES" alt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DUREZA OU MÓDULO ELÁSTICO OU MÓDULO DE YOUNG</a:t>
            </a:r>
          </a:p>
          <a:p>
            <a:pPr>
              <a:spcBef>
                <a:spcPct val="20000"/>
              </a:spcBef>
              <a:defRPr/>
            </a:pPr>
            <a:r>
              <a:rPr lang="es-ES" alt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SE EXPRESSA EM PASCAL (</a:t>
            </a:r>
            <a:r>
              <a:rPr lang="es-ES" altLang="pt-BR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kpA</a:t>
            </a:r>
            <a:r>
              <a:rPr lang="es-ES" alt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spcBef>
                <a:spcPct val="20000"/>
              </a:spcBef>
              <a:defRPr/>
            </a:pPr>
            <a:r>
              <a:rPr lang="es-ES" alt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PODE SER DESCRITO EM m/</a:t>
            </a:r>
            <a:r>
              <a:rPr lang="es-ES" altLang="pt-BR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</a:t>
            </a:r>
            <a:endParaRPr lang="en-US" altLang="pt-B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D391BB8-3AAF-4279-84EA-17238F668B91}"/>
              </a:ext>
            </a:extLst>
          </p:cNvPr>
          <p:cNvSpPr txBox="1"/>
          <p:nvPr/>
        </p:nvSpPr>
        <p:spPr>
          <a:xfrm>
            <a:off x="3632200" y="2806358"/>
            <a:ext cx="4927600" cy="36933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ELASTOGRAFIA NÃO MEDE FIBROSE MEDE DUREZA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8F92B2E-9D5A-43BF-A7F3-B4B5F882B956}"/>
              </a:ext>
            </a:extLst>
          </p:cNvPr>
          <p:cNvSpPr txBox="1"/>
          <p:nvPr/>
        </p:nvSpPr>
        <p:spPr>
          <a:xfrm>
            <a:off x="3310466" y="3410125"/>
            <a:ext cx="397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CAPACIDADE DO TECIDO SE DEFORMAR</a:t>
            </a:r>
          </a:p>
        </p:txBody>
      </p:sp>
    </p:spTree>
    <p:extLst>
      <p:ext uri="{BB962C8B-B14F-4D97-AF65-F5344CB8AC3E}">
        <p14:creationId xmlns:p14="http://schemas.microsoft.com/office/powerpoint/2010/main" val="2954127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13FBBD8-7C0E-46FE-88ED-9D1F53A1E729}"/>
              </a:ext>
            </a:extLst>
          </p:cNvPr>
          <p:cNvSpPr/>
          <p:nvPr/>
        </p:nvSpPr>
        <p:spPr>
          <a:xfrm>
            <a:off x="574746" y="1194491"/>
            <a:ext cx="10769599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 CONDUÇÃO DA HIPERTENSÃO PORTAL (HP) É A MOTIVAÇÃO PRINCIPAL PARA REUNIÕES SEQUENCIAIS. DESDE 1986, NA HOLANDA; E DESDE 1990, EM BAVENO, ITÁLIA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8F591F2-7A37-436D-ADEC-A0457B1E6884}"/>
              </a:ext>
            </a:extLst>
          </p:cNvPr>
          <p:cNvSpPr/>
          <p:nvPr/>
        </p:nvSpPr>
        <p:spPr>
          <a:xfrm>
            <a:off x="329142" y="3258390"/>
            <a:ext cx="11862858" cy="3293209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pt-BR" sz="2000" b="1" dirty="0">
              <a:latin typeface="Open Sans"/>
            </a:endParaRPr>
          </a:p>
          <a:p>
            <a:endParaRPr lang="pt-BR" sz="2000" b="1" dirty="0">
              <a:latin typeface="Open Sans"/>
            </a:endParaRPr>
          </a:p>
          <a:p>
            <a:r>
              <a:rPr lang="pt-BR" sz="2000" b="1" dirty="0">
                <a:latin typeface="Open Sans"/>
              </a:rPr>
              <a:t>VERSOU SOBRE PACIENTES COM </a:t>
            </a:r>
            <a:r>
              <a:rPr lang="pt-BR" sz="2000" b="1" dirty="0">
                <a:solidFill>
                  <a:srgbClr val="FF0000"/>
                </a:solidFill>
                <a:latin typeface="Open Sans"/>
              </a:rPr>
              <a:t>DOENÇA HEPÁTICA CRÔNICA AVANÇADA COMPENSADA.</a:t>
            </a:r>
          </a:p>
          <a:p>
            <a:endParaRPr lang="pt-BR" sz="2000" b="1" dirty="0">
              <a:latin typeface="Open Sans"/>
            </a:endParaRPr>
          </a:p>
          <a:p>
            <a:r>
              <a:rPr lang="pt-BR" sz="2000" b="1" dirty="0">
                <a:latin typeface="Open Sans"/>
              </a:rPr>
              <a:t>CIRROSE HEPÁTICA BASEADA EM MÉTODOS NÃO INVASIVOS</a:t>
            </a:r>
          </a:p>
          <a:p>
            <a:endParaRPr lang="pt-BR" sz="2000" b="1" dirty="0">
              <a:latin typeface="Open Sans"/>
            </a:endParaRPr>
          </a:p>
          <a:p>
            <a:r>
              <a:rPr lang="pt-BR" sz="2000" b="1" dirty="0">
                <a:latin typeface="Open Sans"/>
              </a:rPr>
              <a:t>E OS DOIS ESTÁGIOS POSSÍVEIS:  EXCLUI OU VC INCLUI ESTE DIAGNÓSTICO.</a:t>
            </a:r>
          </a:p>
          <a:p>
            <a:endParaRPr lang="pt-BR" sz="3200" dirty="0">
              <a:latin typeface="Open Sans"/>
            </a:endParaRPr>
          </a:p>
          <a:p>
            <a:r>
              <a:rPr lang="pt-BR" sz="3600" dirty="0">
                <a:latin typeface="Open Sans"/>
              </a:rPr>
              <a:t> </a:t>
            </a:r>
            <a:endParaRPr lang="pt-BR" sz="36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E9B6817-53E6-4B01-B79D-92445589F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79" y="2134217"/>
            <a:ext cx="1362973" cy="97565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16030C52-04E9-4BE5-BA44-FD3B066FE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251267" cy="1069586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BAVENO VII, INTITULADO “CUIDADOS PERSONALIZADOS DA HIPERTENSÃO PORTAL”</a:t>
            </a:r>
            <a:endParaRPr lang="pt-BR" altLang="pt-BR" sz="2800" b="1" i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889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sola bella baveno hi-res stock photography and images - Alamy">
            <a:extLst>
              <a:ext uri="{FF2B5EF4-FFF2-40B4-BE49-F238E27FC236}">
                <a16:creationId xmlns:a16="http://schemas.microsoft.com/office/drawing/2014/main" id="{68F8C5DC-4E5B-4515-818F-3E028696F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403225"/>
            <a:ext cx="2333625" cy="196215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aveno, Italy [OC] : r/europe">
            <a:extLst>
              <a:ext uri="{FF2B5EF4-FFF2-40B4-BE49-F238E27FC236}">
                <a16:creationId xmlns:a16="http://schemas.microsoft.com/office/drawing/2014/main" id="{D3AA3355-A307-43E7-B65D-82409EB1F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3" y="522287"/>
            <a:ext cx="2657475" cy="172402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aveno Holidays 2023/2024 | Holiday Hypermarket">
            <a:extLst>
              <a:ext uri="{FF2B5EF4-FFF2-40B4-BE49-F238E27FC236}">
                <a16:creationId xmlns:a16="http://schemas.microsoft.com/office/drawing/2014/main" id="{0F074F6D-7DDB-42BC-94F1-03E25C0B5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831849"/>
            <a:ext cx="4143375" cy="11049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A2073D4-50BD-4DB9-8664-F1EE27FAFA32}"/>
              </a:ext>
            </a:extLst>
          </p:cNvPr>
          <p:cNvSpPr txBox="1"/>
          <p:nvPr/>
        </p:nvSpPr>
        <p:spPr>
          <a:xfrm>
            <a:off x="446088" y="3518788"/>
            <a:ext cx="144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PIEMONTE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17A3DA9-00A4-4D02-92EC-14FB2592DB05}"/>
              </a:ext>
            </a:extLst>
          </p:cNvPr>
          <p:cNvSpPr/>
          <p:nvPr/>
        </p:nvSpPr>
        <p:spPr>
          <a:xfrm>
            <a:off x="558800" y="2515827"/>
            <a:ext cx="3433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</a:rPr>
              <a:t> BAVENO 4.527 HABITANTES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6AFBE8C-7A6E-4DF5-B1B7-B454CEFE15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7652" y="3703454"/>
            <a:ext cx="3101657" cy="27290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52C77143-66F2-4591-805F-59A795D64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1" y="4111690"/>
            <a:ext cx="1687512" cy="211951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7E756A7-25B4-4964-969F-F538D9E8102B}"/>
              </a:ext>
            </a:extLst>
          </p:cNvPr>
          <p:cNvSpPr/>
          <p:nvPr/>
        </p:nvSpPr>
        <p:spPr>
          <a:xfrm>
            <a:off x="85725" y="6454775"/>
            <a:ext cx="60864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latin typeface="Arial" panose="020B0604020202020204" pitchFamily="34" charset="0"/>
              </a:rPr>
              <a:t>QUE SIGNIFICA "AO PÉ DAS MONTANHAS" (REFERINDO-SE AOS </a:t>
            </a:r>
            <a:r>
              <a:rPr lang="pt-BR" sz="1100" dirty="0">
                <a:latin typeface="Arial" panose="020B0604020202020204" pitchFamily="34" charset="0"/>
                <a:hlinkClick r:id="rId7" tooltip="Alp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ALPES</a:t>
            </a:r>
            <a:r>
              <a:rPr lang="pt-BR" sz="1100" dirty="0">
                <a:latin typeface="Arial" panose="020B0604020202020204" pitchFamily="34" charset="0"/>
              </a:rPr>
              <a:t> )</a:t>
            </a:r>
            <a:endParaRPr lang="pt-BR" sz="11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596AB8A-651A-4357-B7D9-3839F3D8C134}"/>
              </a:ext>
            </a:extLst>
          </p:cNvPr>
          <p:cNvSpPr/>
          <p:nvPr/>
        </p:nvSpPr>
        <p:spPr>
          <a:xfrm>
            <a:off x="6096000" y="2596543"/>
            <a:ext cx="5292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Raleway"/>
              </a:rPr>
              <a:t> LAGO MAGGIORE É O </a:t>
            </a:r>
            <a:r>
              <a:rPr lang="pt-BR" b="1" dirty="0">
                <a:latin typeface="Raleway"/>
              </a:rPr>
              <a:t>SEGUNDO MAIOR DO PAÍS</a:t>
            </a:r>
            <a:r>
              <a:rPr lang="pt-BR" dirty="0">
                <a:latin typeface="Raleway"/>
              </a:rPr>
              <a:t>,</a:t>
            </a:r>
            <a:endParaRPr lang="pt-BR" dirty="0"/>
          </a:p>
        </p:txBody>
      </p:sp>
      <p:pic>
        <p:nvPicPr>
          <p:cNvPr id="3" name="Picture 2" descr="Mapa de Baveno">
            <a:extLst>
              <a:ext uri="{FF2B5EF4-FFF2-40B4-BE49-F238E27FC236}">
                <a16:creationId xmlns:a16="http://schemas.microsoft.com/office/drawing/2014/main" id="{0CC95AF5-934F-4837-BF85-01895FB46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4305997"/>
            <a:ext cx="2305050" cy="1524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367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8026138-6F56-4F84-B3E0-93123B8A5042}"/>
              </a:ext>
            </a:extLst>
          </p:cNvPr>
          <p:cNvSpPr/>
          <p:nvPr/>
        </p:nvSpPr>
        <p:spPr>
          <a:xfrm>
            <a:off x="412930" y="1626659"/>
            <a:ext cx="3664208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TESTES NÃO INVASIVOS (NITs)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FC2348C-CD80-48BD-B108-F6D5E07BA310}"/>
              </a:ext>
            </a:extLst>
          </p:cNvPr>
          <p:cNvSpPr/>
          <p:nvPr/>
        </p:nvSpPr>
        <p:spPr>
          <a:xfrm>
            <a:off x="412930" y="2000418"/>
            <a:ext cx="609600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ELASTOGRAFIA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HEPÁTICA E MARCADORES DE FIBROSE - DESTA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CO FIB 4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5D35B66-148F-4D27-B822-503E61FAFB5B}"/>
              </a:ext>
            </a:extLst>
          </p:cNvPr>
          <p:cNvSpPr/>
          <p:nvPr/>
        </p:nvSpPr>
        <p:spPr>
          <a:xfrm>
            <a:off x="314606" y="3943839"/>
            <a:ext cx="609600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DOENÇA HEPÁTICA CRÔNICA AVANÇADA COMPENSADA (DHCAC)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18425E1-95C9-4FB3-BDC9-BCD12FB26817}"/>
              </a:ext>
            </a:extLst>
          </p:cNvPr>
          <p:cNvSpPr/>
          <p:nvPr/>
        </p:nvSpPr>
        <p:spPr>
          <a:xfrm>
            <a:off x="314606" y="5463286"/>
            <a:ext cx="6096000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pt-BR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HIPERTENSÃO PORTAL CLINICAMENTE SIGNIFICATIVA (HPCS)</a:t>
            </a:r>
          </a:p>
          <a:p>
            <a:endParaRPr lang="pt-BR" b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79B1843-EF0A-45B6-9576-0CCC19AFBB48}"/>
              </a:ext>
            </a:extLst>
          </p:cNvPr>
          <p:cNvSpPr txBox="1"/>
          <p:nvPr/>
        </p:nvSpPr>
        <p:spPr>
          <a:xfrm>
            <a:off x="7492182" y="4029163"/>
            <a:ext cx="373625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CIRROSE HEPÁTICA BASEADA EM </a:t>
            </a:r>
            <a:r>
              <a:rPr lang="pt-BR" dirty="0" err="1"/>
              <a:t>NITs</a:t>
            </a:r>
            <a:r>
              <a:rPr lang="pt-BR" dirty="0"/>
              <a:t>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7FCAF64-FC13-44AB-819F-D05D680B514F}"/>
              </a:ext>
            </a:extLst>
          </p:cNvPr>
          <p:cNvSpPr txBox="1"/>
          <p:nvPr/>
        </p:nvSpPr>
        <p:spPr>
          <a:xfrm>
            <a:off x="7492182" y="5924951"/>
            <a:ext cx="421803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HIPERTENSÃO PORTAL BASEADA EM </a:t>
            </a:r>
            <a:r>
              <a:rPr lang="pt-BR" dirty="0" err="1"/>
              <a:t>NITs</a:t>
            </a:r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A5B2B1B-A4BF-481B-935F-58B457EDF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014" y="4785207"/>
            <a:ext cx="1242221" cy="1069586"/>
          </a:xfrm>
          <a:prstGeom prst="rect">
            <a:avLst/>
          </a:prstGeom>
        </p:spPr>
      </p:pic>
      <p:pic>
        <p:nvPicPr>
          <p:cNvPr id="13" name="Picture 2" descr="Diagnostics | Free Full-Text | Advances in Endoscopic Ultrasound  (EUS)-Guided Liver Biopsy">
            <a:extLst>
              <a:ext uri="{FF2B5EF4-FFF2-40B4-BE49-F238E27FC236}">
                <a16:creationId xmlns:a16="http://schemas.microsoft.com/office/drawing/2014/main" id="{B75F11AA-A1EA-4949-9C5C-51BCEF292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793" y="2922827"/>
            <a:ext cx="1344602" cy="101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D7682B2B-0436-4EB4-99A6-50D2C8E6C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0"/>
            <a:ext cx="12251267" cy="1069586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altLang="pt-BR" sz="24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ELASTOGRAFIA NA DOENÇA HEPÁTICA CRÔNICA E NA HIPERTENSÃO PORTAL CLINICAMENTE  SIGNIFICATIVA</a:t>
            </a:r>
          </a:p>
        </p:txBody>
      </p:sp>
      <p:pic>
        <p:nvPicPr>
          <p:cNvPr id="1028" name="Picture 4" descr="Universal FIB-4 Score Screening in Diabetes - What Physicians Must Know? -  CME INDIA">
            <a:extLst>
              <a:ext uri="{FF2B5EF4-FFF2-40B4-BE49-F238E27FC236}">
                <a16:creationId xmlns:a16="http://schemas.microsoft.com/office/drawing/2014/main" id="{FA3539DA-AEF1-475B-95F8-917E9FA44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140" y="1556085"/>
            <a:ext cx="2455994" cy="153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8500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6200</TotalTime>
  <Words>1023</Words>
  <Application>Microsoft Office PowerPoint</Application>
  <PresentationFormat>Widescreen</PresentationFormat>
  <Paragraphs>153</Paragraphs>
  <Slides>26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5" baseType="lpstr">
      <vt:lpstr>Arial</vt:lpstr>
      <vt:lpstr>Arial</vt:lpstr>
      <vt:lpstr>Calibri</vt:lpstr>
      <vt:lpstr>Calibri Light</vt:lpstr>
      <vt:lpstr>inherit</vt:lpstr>
      <vt:lpstr>Open Sans</vt:lpstr>
      <vt:lpstr>Raleway</vt:lpstr>
      <vt:lpstr>Wingdings</vt:lpstr>
      <vt:lpstr>Celestial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medida de rigidez hepática.  INDEPENDENTE DA TÉCNICA OU DO EQUIPAMENTO OFERECE INFORMAÇÃO PROGNÓSTICA  tanto na avaliação inicial, quanto no seguimento.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HERDY</dc:creator>
  <cp:lastModifiedBy>HERDY</cp:lastModifiedBy>
  <cp:revision>59</cp:revision>
  <dcterms:created xsi:type="dcterms:W3CDTF">2023-09-04T23:11:53Z</dcterms:created>
  <dcterms:modified xsi:type="dcterms:W3CDTF">2023-10-21T00:25:31Z</dcterms:modified>
</cp:coreProperties>
</file>