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9"/>
  </p:notesMasterIdLst>
  <p:sldIdLst>
    <p:sldId id="258" r:id="rId2"/>
    <p:sldId id="576" r:id="rId3"/>
    <p:sldId id="299" r:id="rId4"/>
    <p:sldId id="307" r:id="rId5"/>
    <p:sldId id="550" r:id="rId6"/>
    <p:sldId id="297" r:id="rId7"/>
    <p:sldId id="596" r:id="rId8"/>
    <p:sldId id="420" r:id="rId9"/>
    <p:sldId id="610" r:id="rId10"/>
    <p:sldId id="569" r:id="rId11"/>
    <p:sldId id="590" r:id="rId12"/>
    <p:sldId id="608" r:id="rId13"/>
    <p:sldId id="591" r:id="rId14"/>
    <p:sldId id="582" r:id="rId15"/>
    <p:sldId id="604" r:id="rId16"/>
    <p:sldId id="601" r:id="rId17"/>
    <p:sldId id="584" r:id="rId18"/>
    <p:sldId id="585" r:id="rId19"/>
    <p:sldId id="583" r:id="rId20"/>
    <p:sldId id="409" r:id="rId21"/>
    <p:sldId id="558" r:id="rId22"/>
    <p:sldId id="533" r:id="rId23"/>
    <p:sldId id="594" r:id="rId24"/>
    <p:sldId id="552" r:id="rId25"/>
    <p:sldId id="615" r:id="rId26"/>
    <p:sldId id="593" r:id="rId27"/>
    <p:sldId id="560"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10CDDB41-B733-429F-9864-6DAF3BAB7518}">
          <p14:sldIdLst>
            <p14:sldId id="258"/>
            <p14:sldId id="576"/>
            <p14:sldId id="299"/>
            <p14:sldId id="307"/>
            <p14:sldId id="550"/>
            <p14:sldId id="297"/>
            <p14:sldId id="596"/>
            <p14:sldId id="420"/>
            <p14:sldId id="610"/>
            <p14:sldId id="569"/>
            <p14:sldId id="590"/>
            <p14:sldId id="608"/>
            <p14:sldId id="591"/>
            <p14:sldId id="582"/>
            <p14:sldId id="604"/>
            <p14:sldId id="601"/>
            <p14:sldId id="584"/>
            <p14:sldId id="585"/>
            <p14:sldId id="583"/>
            <p14:sldId id="409"/>
            <p14:sldId id="558"/>
            <p14:sldId id="533"/>
            <p14:sldId id="594"/>
          </p14:sldIdLst>
        </p14:section>
        <p14:section name="Seção sem Título" id="{26459891-0187-4A41-83A6-49DD0B013F6A}">
          <p14:sldIdLst>
            <p14:sldId id="552"/>
            <p14:sldId id="615"/>
            <p14:sldId id="593"/>
            <p14:sldId id="56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78394" autoAdjust="0"/>
  </p:normalViewPr>
  <p:slideViewPr>
    <p:cSldViewPr snapToGrid="0">
      <p:cViewPr varScale="1">
        <p:scale>
          <a:sx n="45" d="100"/>
          <a:sy n="45" d="100"/>
        </p:scale>
        <p:origin x="171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08C822-5B0A-4F8A-86D6-908D6691EF5F}" type="datetimeFigureOut">
              <a:rPr lang="pt-BR" smtClean="0"/>
              <a:t>19/08/2023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AA5B2-09CA-43CD-8A70-50986410C00E}" type="slidenum">
              <a:rPr lang="pt-BR" smtClean="0"/>
              <a:t>‹nº›</a:t>
            </a:fld>
            <a:endParaRPr lang="pt-BR"/>
          </a:p>
        </p:txBody>
      </p:sp>
    </p:spTree>
    <p:extLst>
      <p:ext uri="{BB962C8B-B14F-4D97-AF65-F5344CB8AC3E}">
        <p14:creationId xmlns:p14="http://schemas.microsoft.com/office/powerpoint/2010/main" val="2539618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25AA5B2-09CA-43CD-8A70-50986410C00E}" type="slidenum">
              <a:rPr lang="pt-BR" smtClean="0"/>
              <a:t>1</a:t>
            </a:fld>
            <a:endParaRPr lang="pt-BR"/>
          </a:p>
        </p:txBody>
      </p:sp>
    </p:spTree>
    <p:extLst>
      <p:ext uri="{BB962C8B-B14F-4D97-AF65-F5344CB8AC3E}">
        <p14:creationId xmlns:p14="http://schemas.microsoft.com/office/powerpoint/2010/main" val="4258524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25AA5B2-09CA-43CD-8A70-50986410C00E}" type="slidenum">
              <a:rPr lang="pt-BR" smtClean="0"/>
              <a:t>16</a:t>
            </a:fld>
            <a:endParaRPr lang="pt-BR"/>
          </a:p>
        </p:txBody>
      </p:sp>
    </p:spTree>
    <p:extLst>
      <p:ext uri="{BB962C8B-B14F-4D97-AF65-F5344CB8AC3E}">
        <p14:creationId xmlns:p14="http://schemas.microsoft.com/office/powerpoint/2010/main" val="2309163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25AA5B2-09CA-43CD-8A70-50986410C00E}" type="slidenum">
              <a:rPr lang="pt-BR" smtClean="0"/>
              <a:t>17</a:t>
            </a:fld>
            <a:endParaRPr lang="pt-BR"/>
          </a:p>
        </p:txBody>
      </p:sp>
    </p:spTree>
    <p:extLst>
      <p:ext uri="{BB962C8B-B14F-4D97-AF65-F5344CB8AC3E}">
        <p14:creationId xmlns:p14="http://schemas.microsoft.com/office/powerpoint/2010/main" val="2208097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25AA5B2-09CA-43CD-8A70-50986410C00E}" type="slidenum">
              <a:rPr lang="pt-BR" smtClean="0"/>
              <a:t>19</a:t>
            </a:fld>
            <a:endParaRPr lang="pt-BR"/>
          </a:p>
        </p:txBody>
      </p:sp>
    </p:spTree>
    <p:extLst>
      <p:ext uri="{BB962C8B-B14F-4D97-AF65-F5344CB8AC3E}">
        <p14:creationId xmlns:p14="http://schemas.microsoft.com/office/powerpoint/2010/main" val="725186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40323346-A541-4FD7-8EC1-55DEF76F8B4A}" type="slidenum">
              <a:rPr lang="pt-BR" smtClean="0"/>
              <a:t>20</a:t>
            </a:fld>
            <a:endParaRPr lang="pt-BR"/>
          </a:p>
        </p:txBody>
      </p:sp>
    </p:spTree>
    <p:extLst>
      <p:ext uri="{BB962C8B-B14F-4D97-AF65-F5344CB8AC3E}">
        <p14:creationId xmlns:p14="http://schemas.microsoft.com/office/powerpoint/2010/main" val="379622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25AA5B2-09CA-43CD-8A70-50986410C00E}" type="slidenum">
              <a:rPr lang="pt-BR" smtClean="0"/>
              <a:t>22</a:t>
            </a:fld>
            <a:endParaRPr lang="pt-BR"/>
          </a:p>
        </p:txBody>
      </p:sp>
    </p:spTree>
    <p:extLst>
      <p:ext uri="{BB962C8B-B14F-4D97-AF65-F5344CB8AC3E}">
        <p14:creationId xmlns:p14="http://schemas.microsoft.com/office/powerpoint/2010/main" val="113517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25AA5B2-09CA-43CD-8A70-50986410C00E}" type="slidenum">
              <a:rPr lang="pt-BR" smtClean="0"/>
              <a:t>2</a:t>
            </a:fld>
            <a:endParaRPr lang="pt-BR"/>
          </a:p>
        </p:txBody>
      </p:sp>
    </p:spTree>
    <p:extLst>
      <p:ext uri="{BB962C8B-B14F-4D97-AF65-F5344CB8AC3E}">
        <p14:creationId xmlns:p14="http://schemas.microsoft.com/office/powerpoint/2010/main" val="4026846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25AA5B2-09CA-43CD-8A70-50986410C00E}" type="slidenum">
              <a:rPr lang="pt-BR" smtClean="0"/>
              <a:t>5</a:t>
            </a:fld>
            <a:endParaRPr lang="pt-BR"/>
          </a:p>
        </p:txBody>
      </p:sp>
    </p:spTree>
    <p:extLst>
      <p:ext uri="{BB962C8B-B14F-4D97-AF65-F5344CB8AC3E}">
        <p14:creationId xmlns:p14="http://schemas.microsoft.com/office/powerpoint/2010/main" val="1849837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25AA5B2-09CA-43CD-8A70-50986410C00E}" type="slidenum">
              <a:rPr lang="pt-BR" smtClean="0"/>
              <a:t>6</a:t>
            </a:fld>
            <a:endParaRPr lang="pt-BR"/>
          </a:p>
        </p:txBody>
      </p:sp>
    </p:spTree>
    <p:extLst>
      <p:ext uri="{BB962C8B-B14F-4D97-AF65-F5344CB8AC3E}">
        <p14:creationId xmlns:p14="http://schemas.microsoft.com/office/powerpoint/2010/main" val="193955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25AA5B2-09CA-43CD-8A70-50986410C00E}" type="slidenum">
              <a:rPr lang="pt-BR" smtClean="0"/>
              <a:t>7</a:t>
            </a:fld>
            <a:endParaRPr lang="pt-BR"/>
          </a:p>
        </p:txBody>
      </p:sp>
    </p:spTree>
    <p:extLst>
      <p:ext uri="{BB962C8B-B14F-4D97-AF65-F5344CB8AC3E}">
        <p14:creationId xmlns:p14="http://schemas.microsoft.com/office/powerpoint/2010/main" val="3873004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25AA5B2-09CA-43CD-8A70-50986410C00E}" type="slidenum">
              <a:rPr lang="pt-BR" smtClean="0"/>
              <a:t>9</a:t>
            </a:fld>
            <a:endParaRPr lang="pt-BR"/>
          </a:p>
        </p:txBody>
      </p:sp>
    </p:spTree>
    <p:extLst>
      <p:ext uri="{BB962C8B-B14F-4D97-AF65-F5344CB8AC3E}">
        <p14:creationId xmlns:p14="http://schemas.microsoft.com/office/powerpoint/2010/main" val="1551739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25AA5B2-09CA-43CD-8A70-50986410C00E}" type="slidenum">
              <a:rPr lang="pt-BR" smtClean="0"/>
              <a:t>11</a:t>
            </a:fld>
            <a:endParaRPr lang="pt-BR"/>
          </a:p>
        </p:txBody>
      </p:sp>
    </p:spTree>
    <p:extLst>
      <p:ext uri="{BB962C8B-B14F-4D97-AF65-F5344CB8AC3E}">
        <p14:creationId xmlns:p14="http://schemas.microsoft.com/office/powerpoint/2010/main" val="251951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25AA5B2-09CA-43CD-8A70-50986410C00E}" type="slidenum">
              <a:rPr lang="pt-BR" smtClean="0"/>
              <a:t>14</a:t>
            </a:fld>
            <a:endParaRPr lang="pt-BR"/>
          </a:p>
        </p:txBody>
      </p:sp>
    </p:spTree>
    <p:extLst>
      <p:ext uri="{BB962C8B-B14F-4D97-AF65-F5344CB8AC3E}">
        <p14:creationId xmlns:p14="http://schemas.microsoft.com/office/powerpoint/2010/main" val="1721536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25AA5B2-09CA-43CD-8A70-50986410C00E}" type="slidenum">
              <a:rPr lang="pt-BR" smtClean="0"/>
              <a:t>15</a:t>
            </a:fld>
            <a:endParaRPr lang="pt-BR"/>
          </a:p>
        </p:txBody>
      </p:sp>
    </p:spTree>
    <p:extLst>
      <p:ext uri="{BB962C8B-B14F-4D97-AF65-F5344CB8AC3E}">
        <p14:creationId xmlns:p14="http://schemas.microsoft.com/office/powerpoint/2010/main" val="23449283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pt-BR"/>
              <a:t>Clique para editar o título Mestre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8/19/2023</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‹nº›</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pt-BR"/>
              <a:t>Clique para editar o título Mestre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pt-BR"/>
              <a:t>Clique para editar o título Mestre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pt-BR"/>
              <a:t>Clique para editar o título Mestre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pt-BR"/>
              <a:t>Clique para editar o título Mestre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pt-BR"/>
              <a:t>Clique para editar os estilos de texto Mestres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pt-BR"/>
              <a:t>Clique para editar o título Mestre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pt-BR"/>
              <a:t>Clique para editar os estilos de texto Mestres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8" name="Title 1"/>
          <p:cNvSpPr>
            <a:spLocks noGrp="1"/>
          </p:cNvSpPr>
          <p:nvPr>
            <p:ph type="title"/>
          </p:nvPr>
        </p:nvSpPr>
        <p:spPr>
          <a:xfrm>
            <a:off x="685801" y="609600"/>
            <a:ext cx="10131425" cy="1456267"/>
          </a:xfrm>
        </p:spPr>
        <p:txBody>
          <a:bodyPr/>
          <a:lstStyle/>
          <a:p>
            <a:r>
              <a:rPr lang="pt-BR"/>
              <a:t>Clique para editar o título Mestre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Layout Personalizado">
    <p:spTree>
      <p:nvGrpSpPr>
        <p:cNvPr id="1" name=""/>
        <p:cNvGrpSpPr/>
        <p:nvPr/>
      </p:nvGrpSpPr>
      <p:grpSpPr>
        <a:xfrm>
          <a:off x="0" y="0"/>
          <a:ext cx="0" cy="0"/>
          <a:chOff x="0" y="0"/>
          <a:chExt cx="0" cy="0"/>
        </a:xfrm>
      </p:grpSpPr>
      <p:grpSp>
        <p:nvGrpSpPr>
          <p:cNvPr id="16" name="Agrupar 15">
            <a:extLst>
              <a:ext uri="{FF2B5EF4-FFF2-40B4-BE49-F238E27FC236}">
                <a16:creationId xmlns:a16="http://schemas.microsoft.com/office/drawing/2014/main" id="{7301A6AC-DE43-AB6D-500A-9369AD057D00}"/>
              </a:ext>
            </a:extLst>
          </p:cNvPr>
          <p:cNvGrpSpPr/>
          <p:nvPr userDrawn="1"/>
        </p:nvGrpSpPr>
        <p:grpSpPr>
          <a:xfrm>
            <a:off x="0" y="0"/>
            <a:ext cx="12188952" cy="6858000"/>
            <a:chOff x="0" y="0"/>
            <a:chExt cx="12188952" cy="6858000"/>
          </a:xfrm>
        </p:grpSpPr>
        <p:pic>
          <p:nvPicPr>
            <p:cNvPr id="9" name="Imagem 8" descr="Tela de jogo de vídeo game&#10;&#10;Descrição gerada automaticamente com confiança média">
              <a:extLst>
                <a:ext uri="{FF2B5EF4-FFF2-40B4-BE49-F238E27FC236}">
                  <a16:creationId xmlns:a16="http://schemas.microsoft.com/office/drawing/2014/main" id="{3E8606C7-27BB-6ADB-5189-AF79389859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
              <a:ext cx="12188952" cy="6856286"/>
            </a:xfrm>
            <a:prstGeom prst="rect">
              <a:avLst/>
            </a:prstGeom>
          </p:spPr>
        </p:pic>
        <p:sp>
          <p:nvSpPr>
            <p:cNvPr id="10" name="Retângulo 9">
              <a:extLst>
                <a:ext uri="{FF2B5EF4-FFF2-40B4-BE49-F238E27FC236}">
                  <a16:creationId xmlns:a16="http://schemas.microsoft.com/office/drawing/2014/main" id="{280DE702-81C2-B438-C9E4-B67BB786270F}"/>
                </a:ext>
              </a:extLst>
            </p:cNvPr>
            <p:cNvSpPr/>
            <p:nvPr userDrawn="1"/>
          </p:nvSpPr>
          <p:spPr>
            <a:xfrm>
              <a:off x="0" y="0"/>
              <a:ext cx="12180054" cy="6858000"/>
            </a:xfrm>
            <a:prstGeom prst="rect">
              <a:avLst/>
            </a:prstGeom>
            <a:gradFill flip="none" rotWithShape="1">
              <a:gsLst>
                <a:gs pos="0">
                  <a:schemeClr val="bg1">
                    <a:alpha val="58000"/>
                  </a:schemeClr>
                </a:gs>
                <a:gs pos="50000">
                  <a:schemeClr val="bg1">
                    <a:alpha val="59000"/>
                  </a:schemeClr>
                </a:gs>
                <a:gs pos="100000">
                  <a:srgbClr val="002060">
                    <a:tint val="23500"/>
                    <a:satMod val="160000"/>
                    <a:alpha val="30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11" name="Imagem 10" descr="Logotipo&#10;&#10;Descrição gerada automaticamente com confiança baixa">
            <a:extLst>
              <a:ext uri="{FF2B5EF4-FFF2-40B4-BE49-F238E27FC236}">
                <a16:creationId xmlns:a16="http://schemas.microsoft.com/office/drawing/2014/main" id="{EC625F78-DBA3-D4E6-F0BC-CF3E9514D5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5590" b="26060"/>
          <a:stretch/>
        </p:blipFill>
        <p:spPr>
          <a:xfrm>
            <a:off x="205248" y="4053404"/>
            <a:ext cx="5096314" cy="2464077"/>
          </a:xfrm>
          <a:prstGeom prst="rect">
            <a:avLst/>
          </a:prstGeom>
        </p:spPr>
      </p:pic>
      <p:sp>
        <p:nvSpPr>
          <p:cNvPr id="13" name="Espaço Reservado para Texto 12">
            <a:extLst>
              <a:ext uri="{FF2B5EF4-FFF2-40B4-BE49-F238E27FC236}">
                <a16:creationId xmlns:a16="http://schemas.microsoft.com/office/drawing/2014/main" id="{5F6ED7AB-8D03-CA5F-6340-3A9E0EF4C5A8}"/>
              </a:ext>
            </a:extLst>
          </p:cNvPr>
          <p:cNvSpPr>
            <a:spLocks noGrp="1"/>
          </p:cNvSpPr>
          <p:nvPr>
            <p:ph type="body" sz="quarter" idx="10" hasCustomPrompt="1"/>
          </p:nvPr>
        </p:nvSpPr>
        <p:spPr>
          <a:xfrm>
            <a:off x="818867" y="1311170"/>
            <a:ext cx="11041038" cy="2071230"/>
          </a:xfrm>
          <a:prstGeom prst="rect">
            <a:avLst/>
          </a:prstGeom>
          <a:noFill/>
        </p:spPr>
        <p:txBody>
          <a:bodyPr/>
          <a:lstStyle>
            <a:lvl1pPr marL="0" indent="0" algn="r">
              <a:buNone/>
              <a:defRPr sz="4000" b="1">
                <a:solidFill>
                  <a:srgbClr val="002060"/>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pt-BR" dirty="0"/>
              <a:t>Insira aqui o Título da apresentação</a:t>
            </a:r>
          </a:p>
        </p:txBody>
      </p:sp>
      <p:sp>
        <p:nvSpPr>
          <p:cNvPr id="15" name="Espaço Reservado para Texto 14">
            <a:extLst>
              <a:ext uri="{FF2B5EF4-FFF2-40B4-BE49-F238E27FC236}">
                <a16:creationId xmlns:a16="http://schemas.microsoft.com/office/drawing/2014/main" id="{E781F15F-13FB-A791-A952-DDFE6E54D028}"/>
              </a:ext>
            </a:extLst>
          </p:cNvPr>
          <p:cNvSpPr>
            <a:spLocks noGrp="1"/>
          </p:cNvSpPr>
          <p:nvPr>
            <p:ph type="body" sz="quarter" idx="11" hasCustomPrompt="1"/>
          </p:nvPr>
        </p:nvSpPr>
        <p:spPr>
          <a:xfrm>
            <a:off x="5915025" y="4940300"/>
            <a:ext cx="5944880" cy="1419225"/>
          </a:xfrm>
          <a:prstGeom prst="rect">
            <a:avLst/>
          </a:prstGeom>
        </p:spPr>
        <p:txBody>
          <a:bodyPr anchor="b"/>
          <a:lstStyle>
            <a:lvl1pPr marL="0" indent="0" algn="r">
              <a:buNone/>
              <a:defRPr sz="2400" i="1">
                <a:solidFill>
                  <a:srgbClr val="002060"/>
                </a:solidFill>
              </a:defRPr>
            </a:lvl1pPr>
            <a:lvl2pPr marL="457200" indent="0">
              <a:buNone/>
              <a:defRPr/>
            </a:lvl2pPr>
            <a:lvl3pPr marL="914400" indent="0">
              <a:buNone/>
              <a:defRPr/>
            </a:lvl3pPr>
            <a:lvl4pPr marL="1371600" indent="0">
              <a:buNone/>
              <a:defRPr/>
            </a:lvl4pPr>
            <a:lvl5pPr marL="1828800" indent="0">
              <a:buNone/>
              <a:defRPr/>
            </a:lvl5pPr>
          </a:lstStyle>
          <a:p>
            <a:pPr lvl="0"/>
            <a:r>
              <a:rPr lang="pt-BR" dirty="0"/>
              <a:t>Insira aqui o nome dos autores</a:t>
            </a:r>
          </a:p>
        </p:txBody>
      </p:sp>
    </p:spTree>
    <p:extLst>
      <p:ext uri="{BB962C8B-B14F-4D97-AF65-F5344CB8AC3E}">
        <p14:creationId xmlns:p14="http://schemas.microsoft.com/office/powerpoint/2010/main" val="2772723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nchor="ct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pt-BR"/>
              <a:t>Clique para editar o título Mestre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pt-BR"/>
              <a:t>Clique para editar o título Mestre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pt-BR"/>
              <a:t>Clique para editar o título Mestre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B61BEF0D-F0BB-DE4B-95CE-6DB70DBA9567}" type="datetimeFigureOut">
              <a:rPr lang="en-US" dirty="0"/>
              <a:pPr/>
              <a:t>8/19/2023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8/19/2023</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 id="2147483669"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doi.org/10.1161/CIRCULATIONAHA.106.64561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web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20E887EC-3E16-D0C7-892B-516424BDF112}"/>
              </a:ext>
            </a:extLst>
          </p:cNvPr>
          <p:cNvSpPr>
            <a:spLocks noGrp="1"/>
          </p:cNvSpPr>
          <p:nvPr>
            <p:ph type="body" sz="quarter" idx="10"/>
          </p:nvPr>
        </p:nvSpPr>
        <p:spPr>
          <a:xfrm>
            <a:off x="200026" y="128589"/>
            <a:ext cx="11058525" cy="2739462"/>
          </a:xfrm>
        </p:spPr>
        <p:txBody>
          <a:bodyPr/>
          <a:lstStyle/>
          <a:p>
            <a:r>
              <a:rPr lang="pt-BR" sz="4000" b="1" dirty="0">
                <a:solidFill>
                  <a:schemeClr val="tx1"/>
                </a:solidFill>
                <a:latin typeface="Arial" panose="020B0604020202020204" pitchFamily="34" charset="0"/>
                <a:cs typeface="Arial" panose="020B0604020202020204" pitchFamily="34" charset="0"/>
              </a:rPr>
              <a:t>DOENÇA HEPÁTICA GORDUROSA NÃO ALCOÓLICA E RISCO CARDIOVASCULAR</a:t>
            </a:r>
            <a:endParaRPr lang="pt-BR" dirty="0">
              <a:solidFill>
                <a:schemeClr val="tx1"/>
              </a:solidFill>
            </a:endParaRPr>
          </a:p>
        </p:txBody>
      </p:sp>
      <p:sp>
        <p:nvSpPr>
          <p:cNvPr id="5" name="Espaço Reservado para Texto 4">
            <a:extLst>
              <a:ext uri="{FF2B5EF4-FFF2-40B4-BE49-F238E27FC236}">
                <a16:creationId xmlns:a16="http://schemas.microsoft.com/office/drawing/2014/main" id="{BDBE7AE7-DBAE-D255-1005-E188CE066FE5}"/>
              </a:ext>
            </a:extLst>
          </p:cNvPr>
          <p:cNvSpPr>
            <a:spLocks noGrp="1"/>
          </p:cNvSpPr>
          <p:nvPr>
            <p:ph type="body" sz="quarter" idx="11"/>
          </p:nvPr>
        </p:nvSpPr>
        <p:spPr/>
        <p:txBody>
          <a:bodyPr>
            <a:normAutofit fontScale="62500" lnSpcReduction="20000"/>
          </a:bodyPr>
          <a:lstStyle/>
          <a:p>
            <a:pPr algn="l">
              <a:defRPr/>
            </a:pPr>
            <a:r>
              <a:rPr lang="pt-BR" altLang="pt-BR" sz="2600" b="1" i="1" dirty="0">
                <a:solidFill>
                  <a:schemeClr val="tx1">
                    <a:lumMod val="95000"/>
                  </a:schemeClr>
                </a:solidFill>
                <a:latin typeface="Arial" panose="020B0604020202020204" pitchFamily="34" charset="0"/>
                <a:ea typeface="ＭＳ Ｐゴシック" pitchFamily="34" charset="-128"/>
                <a:cs typeface="Arial" panose="020B0604020202020204" pitchFamily="34" charset="0"/>
              </a:rPr>
              <a:t>Dr. Herdy </a:t>
            </a:r>
            <a:r>
              <a:rPr lang="pt-BR" altLang="pt-BR" sz="2600" b="1" i="1" dirty="0" err="1">
                <a:solidFill>
                  <a:schemeClr val="tx1">
                    <a:lumMod val="95000"/>
                  </a:schemeClr>
                </a:solidFill>
                <a:latin typeface="Arial" panose="020B0604020202020204" pitchFamily="34" charset="0"/>
                <a:ea typeface="ＭＳ Ｐゴシック" pitchFamily="34" charset="-128"/>
                <a:cs typeface="Arial" panose="020B0604020202020204" pitchFamily="34" charset="0"/>
              </a:rPr>
              <a:t>Locatel</a:t>
            </a:r>
            <a:r>
              <a:rPr lang="pt-BR" altLang="pt-BR" sz="2600" b="1" i="1" dirty="0">
                <a:solidFill>
                  <a:schemeClr val="tx1">
                    <a:lumMod val="95000"/>
                  </a:schemeClr>
                </a:solidFill>
                <a:latin typeface="Arial" panose="020B0604020202020204" pitchFamily="34" charset="0"/>
                <a:ea typeface="ＭＳ Ｐゴシック" pitchFamily="34" charset="-128"/>
                <a:cs typeface="Arial" panose="020B0604020202020204" pitchFamily="34" charset="0"/>
              </a:rPr>
              <a:t> de </a:t>
            </a:r>
            <a:r>
              <a:rPr lang="pt-BR" altLang="pt-BR" sz="2600" b="1" i="1" dirty="0" err="1">
                <a:solidFill>
                  <a:schemeClr val="tx1">
                    <a:lumMod val="95000"/>
                  </a:schemeClr>
                </a:solidFill>
                <a:latin typeface="Arial" panose="020B0604020202020204" pitchFamily="34" charset="0"/>
                <a:ea typeface="ＭＳ Ｐゴシック" pitchFamily="34" charset="-128"/>
                <a:cs typeface="Arial" panose="020B0604020202020204" pitchFamily="34" charset="0"/>
              </a:rPr>
              <a:t>Araujo</a:t>
            </a:r>
            <a:endParaRPr lang="pt-BR" altLang="pt-BR" sz="2600" b="1" i="1" dirty="0">
              <a:solidFill>
                <a:schemeClr val="tx1">
                  <a:lumMod val="95000"/>
                </a:schemeClr>
              </a:solidFill>
              <a:latin typeface="Arial" panose="020B0604020202020204" pitchFamily="34" charset="0"/>
              <a:ea typeface="ＭＳ Ｐゴシック" pitchFamily="34" charset="-128"/>
              <a:cs typeface="Arial" panose="020B0604020202020204" pitchFamily="34" charset="0"/>
            </a:endParaRPr>
          </a:p>
          <a:p>
            <a:pPr algn="l">
              <a:buFont typeface="Wingdings" panose="05000000000000000000" pitchFamily="2" charset="2"/>
              <a:buChar char="§"/>
              <a:defRPr/>
            </a:pPr>
            <a:r>
              <a:rPr lang="pt-BR" altLang="pt-BR" sz="2600" b="1" i="1" dirty="0">
                <a:solidFill>
                  <a:schemeClr val="tx1">
                    <a:lumMod val="95000"/>
                  </a:schemeClr>
                </a:solidFill>
                <a:latin typeface="Arial" panose="020B0604020202020204" pitchFamily="34" charset="0"/>
                <a:ea typeface="ＭＳ Ｐゴシック" pitchFamily="34" charset="-128"/>
                <a:cs typeface="Arial" panose="020B0604020202020204" pitchFamily="34" charset="0"/>
              </a:rPr>
              <a:t> Médico do setor de Gastroenterologia do HUCAM</a:t>
            </a:r>
          </a:p>
          <a:p>
            <a:pPr algn="l">
              <a:buFont typeface="Wingdings" panose="05000000000000000000" pitchFamily="2" charset="2"/>
              <a:buChar char="§"/>
              <a:defRPr/>
            </a:pPr>
            <a:r>
              <a:rPr lang="pt-BR" altLang="pt-BR" sz="2600" b="1" i="1" dirty="0">
                <a:solidFill>
                  <a:schemeClr val="tx1">
                    <a:lumMod val="95000"/>
                  </a:schemeClr>
                </a:solidFill>
                <a:latin typeface="Arial" panose="020B0604020202020204" pitchFamily="34" charset="0"/>
                <a:ea typeface="ＭＳ Ｐゴシック" pitchFamily="34" charset="-128"/>
                <a:cs typeface="Arial" panose="020B0604020202020204" pitchFamily="34" charset="0"/>
              </a:rPr>
              <a:t> Membro do Colégio Brasileiro de Radiologia</a:t>
            </a:r>
          </a:p>
          <a:p>
            <a:pPr algn="l">
              <a:buFont typeface="Wingdings" panose="05000000000000000000" pitchFamily="2" charset="2"/>
              <a:buChar char="§"/>
              <a:defRPr/>
            </a:pPr>
            <a:r>
              <a:rPr lang="pt-BR" altLang="pt-BR" sz="2600" b="1" i="1" dirty="0">
                <a:solidFill>
                  <a:schemeClr val="tx1">
                    <a:lumMod val="95000"/>
                  </a:schemeClr>
                </a:solidFill>
                <a:latin typeface="Arial" panose="020B0604020202020204" pitchFamily="34" charset="0"/>
                <a:ea typeface="ＭＳ Ｐゴシック" pitchFamily="34" charset="-128"/>
                <a:cs typeface="Arial" panose="020B0604020202020204" pitchFamily="34" charset="0"/>
              </a:rPr>
              <a:t> Responsável técnico da clínica CEUS</a:t>
            </a:r>
          </a:p>
          <a:p>
            <a:endParaRPr lang="pt-BR" dirty="0"/>
          </a:p>
        </p:txBody>
      </p:sp>
    </p:spTree>
    <p:extLst>
      <p:ext uri="{BB962C8B-B14F-4D97-AF65-F5344CB8AC3E}">
        <p14:creationId xmlns:p14="http://schemas.microsoft.com/office/powerpoint/2010/main" val="2320545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ontiers | Pathophysiology of NAFLD and NASH in Experimental Models: The  Role of Food Intake Regulating Peptides">
            <a:extLst>
              <a:ext uri="{FF2B5EF4-FFF2-40B4-BE49-F238E27FC236}">
                <a16:creationId xmlns:a16="http://schemas.microsoft.com/office/drawing/2014/main" id="{E0FF8F35-3756-4936-8334-8E399864A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453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BDAB0537-ACAB-46B4-9D37-001586E66C72}"/>
              </a:ext>
            </a:extLst>
          </p:cNvPr>
          <p:cNvSpPr/>
          <p:nvPr/>
        </p:nvSpPr>
        <p:spPr>
          <a:xfrm>
            <a:off x="1688718" y="2056932"/>
            <a:ext cx="9320981" cy="646331"/>
          </a:xfrm>
          <a:prstGeom prst="rect">
            <a:avLst/>
          </a:prstGeom>
        </p:spPr>
        <p:txBody>
          <a:bodyPr wrap="square">
            <a:spAutoFit/>
          </a:bodyPr>
          <a:lstStyle/>
          <a:p>
            <a:r>
              <a:rPr lang="pt-BR" sz="2400" b="1"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1 BILHÃO DE PESSOAS  NO MUNDO TEM DHGNA </a:t>
            </a:r>
            <a:r>
              <a:rPr lang="pt-BR" sz="1200" b="1"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(WJ GASTROENTEROGY)</a:t>
            </a:r>
            <a:endParaRPr lang="pt-BR" sz="1200" dirty="0">
              <a:solidFill>
                <a:schemeClr val="bg1"/>
              </a:solidFill>
            </a:endParaRPr>
          </a:p>
        </p:txBody>
      </p:sp>
      <p:sp>
        <p:nvSpPr>
          <p:cNvPr id="3" name="Seta: para Baixo 2">
            <a:extLst>
              <a:ext uri="{FF2B5EF4-FFF2-40B4-BE49-F238E27FC236}">
                <a16:creationId xmlns:a16="http://schemas.microsoft.com/office/drawing/2014/main" id="{2846AFC1-99B1-4DDE-A61C-CC14457A034E}"/>
              </a:ext>
            </a:extLst>
          </p:cNvPr>
          <p:cNvSpPr/>
          <p:nvPr/>
        </p:nvSpPr>
        <p:spPr>
          <a:xfrm>
            <a:off x="10269841" y="3070122"/>
            <a:ext cx="563290" cy="7177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4890E8CA-EFDD-45FC-BD02-3E9D60C0AD5B}"/>
              </a:ext>
            </a:extLst>
          </p:cNvPr>
          <p:cNvSpPr txBox="1"/>
          <p:nvPr/>
        </p:nvSpPr>
        <p:spPr>
          <a:xfrm>
            <a:off x="11258122" y="3429000"/>
            <a:ext cx="491425" cy="369332"/>
          </a:xfrm>
          <a:prstGeom prst="rect">
            <a:avLst/>
          </a:prstGeom>
          <a:noFill/>
        </p:spPr>
        <p:txBody>
          <a:bodyPr wrap="square" rtlCol="0">
            <a:spAutoFit/>
          </a:bodyPr>
          <a:lstStyle/>
          <a:p>
            <a:r>
              <a:rPr lang="pt-BR" dirty="0">
                <a:solidFill>
                  <a:schemeClr val="bg1"/>
                </a:solidFill>
              </a:rPr>
              <a:t>5%</a:t>
            </a:r>
          </a:p>
        </p:txBody>
      </p:sp>
      <p:sp>
        <p:nvSpPr>
          <p:cNvPr id="5" name="Retângulo 4">
            <a:extLst>
              <a:ext uri="{FF2B5EF4-FFF2-40B4-BE49-F238E27FC236}">
                <a16:creationId xmlns:a16="http://schemas.microsoft.com/office/drawing/2014/main" id="{A1C21B67-EE64-4DBA-B9A9-398B3180DCF2}"/>
              </a:ext>
            </a:extLst>
          </p:cNvPr>
          <p:cNvSpPr/>
          <p:nvPr/>
        </p:nvSpPr>
        <p:spPr>
          <a:xfrm>
            <a:off x="190845" y="241050"/>
            <a:ext cx="1982911" cy="2031325"/>
          </a:xfrm>
          <a:prstGeom prst="rect">
            <a:avLst/>
          </a:prstGeom>
          <a:ln w="28575">
            <a:solidFill>
              <a:srgbClr val="FF0000"/>
            </a:solidFill>
          </a:ln>
        </p:spPr>
        <p:txBody>
          <a:bodyPr wrap="square">
            <a:spAutoFit/>
          </a:bodyPr>
          <a:lstStyle/>
          <a:p>
            <a:pPr algn="ctr"/>
            <a:r>
              <a:rPr lang="pt-PT" sz="1400" b="1" dirty="0">
                <a:solidFill>
                  <a:srgbClr val="202124"/>
                </a:solidFill>
                <a:latin typeface="Arial" panose="020B0604020202020204" pitchFamily="34" charset="0"/>
                <a:ea typeface="Times New Roman" panose="02020603050405020304" pitchFamily="18" charset="0"/>
              </a:rPr>
              <a:t>A DHGNA É UM FATOR DE RISCO ISOLADO PARA DOENÇA CARDIOVASCULAR ATEROSCLERÓTICA  O QUE É A PRINCIPAL CAUSA DE MORTE</a:t>
            </a:r>
            <a:endParaRPr lang="pt-BR" sz="1400" b="1" dirty="0"/>
          </a:p>
        </p:txBody>
      </p:sp>
      <p:sp>
        <p:nvSpPr>
          <p:cNvPr id="6" name="CaixaDeTexto 5">
            <a:extLst>
              <a:ext uri="{FF2B5EF4-FFF2-40B4-BE49-F238E27FC236}">
                <a16:creationId xmlns:a16="http://schemas.microsoft.com/office/drawing/2014/main" id="{B0FBE0EF-A106-4F39-A7F7-4B5A7CB5409C}"/>
              </a:ext>
            </a:extLst>
          </p:cNvPr>
          <p:cNvSpPr txBox="1"/>
          <p:nvPr/>
        </p:nvSpPr>
        <p:spPr>
          <a:xfrm>
            <a:off x="6454588" y="785308"/>
            <a:ext cx="1742739" cy="1323439"/>
          </a:xfrm>
          <a:prstGeom prst="rect">
            <a:avLst/>
          </a:prstGeom>
          <a:noFill/>
          <a:ln w="57150">
            <a:solidFill>
              <a:srgbClr val="FF0000"/>
            </a:solidFill>
          </a:ln>
        </p:spPr>
        <p:txBody>
          <a:bodyPr wrap="square" rtlCol="0">
            <a:spAutoFit/>
          </a:bodyPr>
          <a:lstStyle/>
          <a:p>
            <a:r>
              <a:rPr lang="pt-BR" sz="1600" b="1" dirty="0">
                <a:solidFill>
                  <a:schemeClr val="bg1"/>
                </a:solidFill>
                <a:latin typeface="Arial" panose="020B0604020202020204" pitchFamily="34" charset="0"/>
                <a:cs typeface="Arial" panose="020B0604020202020204" pitchFamily="34" charset="0"/>
              </a:rPr>
              <a:t> PASSSA A NÃO INIBIR A LIPASE HORMÔNIO SENSITIVA</a:t>
            </a:r>
          </a:p>
        </p:txBody>
      </p:sp>
    </p:spTree>
    <p:extLst>
      <p:ext uri="{BB962C8B-B14F-4D97-AF65-F5344CB8AC3E}">
        <p14:creationId xmlns:p14="http://schemas.microsoft.com/office/powerpoint/2010/main" val="926712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2A2A100-65BA-462F-B37C-D10E74819C7F}"/>
              </a:ext>
            </a:extLst>
          </p:cNvPr>
          <p:cNvSpPr>
            <a:spLocks noChangeArrowheads="1"/>
          </p:cNvSpPr>
          <p:nvPr/>
        </p:nvSpPr>
        <p:spPr bwMode="auto">
          <a:xfrm>
            <a:off x="0" y="0"/>
            <a:ext cx="12192000" cy="1139825"/>
          </a:xfrm>
          <a:prstGeom prst="rect">
            <a:avLst/>
          </a:prstGeom>
          <a:solidFill>
            <a:schemeClr val="bg2">
              <a:lumMod val="60000"/>
              <a:lumOff val="40000"/>
            </a:schemeClr>
          </a:solidFill>
          <a:ln w="76200">
            <a:solidFill>
              <a:srgbClr val="FFFF00"/>
            </a:solidFill>
            <a:miter lim="800000"/>
            <a:headEnd/>
            <a:tailEnd/>
          </a:ln>
          <a:effectLst/>
        </p:spPr>
        <p:txBody>
          <a:bodyPr anchor="ctr" anchorCtr="1"/>
          <a:lstStyle/>
          <a:p>
            <a:pPr algn="ctr">
              <a:defRPr/>
            </a:pPr>
            <a:r>
              <a:rPr lang="pt-BR" sz="3200" b="1" dirty="0">
                <a:latin typeface="Arial" panose="020B0604020202020204" pitchFamily="34" charset="0"/>
                <a:cs typeface="Arial" panose="020B0604020202020204" pitchFamily="34" charset="0"/>
              </a:rPr>
              <a:t>ESTEATOSE HEPÁTICA X ESTEATOSE CARDÍACA</a:t>
            </a:r>
          </a:p>
        </p:txBody>
      </p:sp>
      <p:pic>
        <p:nvPicPr>
          <p:cNvPr id="6" name="Main graphic">
            <a:extLst>
              <a:ext uri="{FF2B5EF4-FFF2-40B4-BE49-F238E27FC236}">
                <a16:creationId xmlns:a16="http://schemas.microsoft.com/office/drawing/2014/main" id="{911BE873-11AF-4DF1-8651-0ED01441CEAD}"/>
              </a:ext>
            </a:extLst>
          </p:cNvPr>
          <p:cNvPicPr/>
          <p:nvPr/>
        </p:nvPicPr>
        <p:blipFill>
          <a:blip r:embed="rId3"/>
          <a:stretch/>
        </p:blipFill>
        <p:spPr>
          <a:xfrm>
            <a:off x="6817671" y="1600202"/>
            <a:ext cx="4500312" cy="3063545"/>
          </a:xfrm>
          <a:prstGeom prst="rect">
            <a:avLst/>
          </a:prstGeom>
          <a:ln w="38100">
            <a:solidFill>
              <a:srgbClr val="FF0000"/>
            </a:solidFill>
          </a:ln>
        </p:spPr>
      </p:pic>
      <p:pic>
        <p:nvPicPr>
          <p:cNvPr id="9" name="logo">
            <a:extLst>
              <a:ext uri="{FF2B5EF4-FFF2-40B4-BE49-F238E27FC236}">
                <a16:creationId xmlns:a16="http://schemas.microsoft.com/office/drawing/2014/main" id="{5C0F700D-C329-4088-BC15-A134F07ED921}"/>
              </a:ext>
            </a:extLst>
          </p:cNvPr>
          <p:cNvPicPr/>
          <p:nvPr/>
        </p:nvPicPr>
        <p:blipFill>
          <a:blip r:embed="rId4"/>
          <a:stretch/>
        </p:blipFill>
        <p:spPr>
          <a:xfrm>
            <a:off x="6276835" y="4188547"/>
            <a:ext cx="360000" cy="475200"/>
          </a:xfrm>
          <a:prstGeom prst="rect">
            <a:avLst/>
          </a:prstGeom>
          <a:ln>
            <a:noFill/>
          </a:ln>
        </p:spPr>
      </p:pic>
      <p:sp>
        <p:nvSpPr>
          <p:cNvPr id="13" name="Retângulo 12">
            <a:extLst>
              <a:ext uri="{FF2B5EF4-FFF2-40B4-BE49-F238E27FC236}">
                <a16:creationId xmlns:a16="http://schemas.microsoft.com/office/drawing/2014/main" id="{7DC0AA34-6B34-4667-9ABD-F1619FA07F47}"/>
              </a:ext>
            </a:extLst>
          </p:cNvPr>
          <p:cNvSpPr/>
          <p:nvPr/>
        </p:nvSpPr>
        <p:spPr>
          <a:xfrm>
            <a:off x="6456835" y="5257798"/>
            <a:ext cx="5559457" cy="1384995"/>
          </a:xfrm>
          <a:prstGeom prst="rect">
            <a:avLst/>
          </a:prstGeom>
          <a:ln w="38100">
            <a:solidFill>
              <a:schemeClr val="tx1"/>
            </a:solidFill>
          </a:ln>
        </p:spPr>
        <p:txBody>
          <a:bodyPr wrap="square">
            <a:spAutoFit/>
          </a:bodyPr>
          <a:lstStyle/>
          <a:p>
            <a:r>
              <a:rPr lang="pt-BR" b="1" dirty="0">
                <a:latin typeface="arial" panose="020B0604020202020204" pitchFamily="34" charset="0"/>
              </a:rPr>
              <a:t>A DHGNA ESTÁ AGORA ESTABELECIDA COMO FAZENDO PARTE DO COMPONENTE : </a:t>
            </a:r>
          </a:p>
          <a:p>
            <a:pPr algn="ctr"/>
            <a:r>
              <a:rPr lang="pt-BR" sz="2400" b="1" dirty="0">
                <a:latin typeface="arial" panose="020B0604020202020204" pitchFamily="34" charset="0"/>
              </a:rPr>
              <a:t> COMPLEXO CARDIOMETABÓLICO-RENAL- HEPÁTICO</a:t>
            </a:r>
            <a:endParaRPr lang="pt-BR" sz="2400" b="1" dirty="0"/>
          </a:p>
        </p:txBody>
      </p:sp>
      <p:sp>
        <p:nvSpPr>
          <p:cNvPr id="3" name="CaixaDeTexto 2">
            <a:extLst>
              <a:ext uri="{FF2B5EF4-FFF2-40B4-BE49-F238E27FC236}">
                <a16:creationId xmlns:a16="http://schemas.microsoft.com/office/drawing/2014/main" id="{78D08703-D978-41FD-9646-5E5A8438542D}"/>
              </a:ext>
            </a:extLst>
          </p:cNvPr>
          <p:cNvSpPr txBox="1"/>
          <p:nvPr/>
        </p:nvSpPr>
        <p:spPr>
          <a:xfrm>
            <a:off x="1871831" y="5637007"/>
            <a:ext cx="184731" cy="369332"/>
          </a:xfrm>
          <a:prstGeom prst="rect">
            <a:avLst/>
          </a:prstGeom>
          <a:noFill/>
        </p:spPr>
        <p:txBody>
          <a:bodyPr wrap="none" rtlCol="0">
            <a:spAutoFit/>
          </a:bodyPr>
          <a:lstStyle/>
          <a:p>
            <a:endParaRPr lang="pt-BR" dirty="0"/>
          </a:p>
        </p:txBody>
      </p:sp>
      <p:pic>
        <p:nvPicPr>
          <p:cNvPr id="5" name="Picture 2" descr="Ultrasound findings in hepatic steatosis. The steatotic liver is hyperechoic, compared to the cortex of the right kidney. In addition, there is posterior attenuation of the ultrasound beam and reduced definition of the portal vein walls. ">
            <a:extLst>
              <a:ext uri="{FF2B5EF4-FFF2-40B4-BE49-F238E27FC236}">
                <a16:creationId xmlns:a16="http://schemas.microsoft.com/office/drawing/2014/main" id="{C5D7F153-0D43-44B8-BB23-B708D53E82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687" y="1878531"/>
            <a:ext cx="5652427" cy="383139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7C39EEFF-8971-402C-99D6-D2B07DC9988E}"/>
              </a:ext>
            </a:extLst>
          </p:cNvPr>
          <p:cNvSpPr txBox="1"/>
          <p:nvPr/>
        </p:nvSpPr>
        <p:spPr>
          <a:xfrm>
            <a:off x="874017" y="4528969"/>
            <a:ext cx="2503884" cy="369332"/>
          </a:xfrm>
          <a:prstGeom prst="rect">
            <a:avLst/>
          </a:prstGeom>
          <a:noFill/>
          <a:ln w="19050">
            <a:solidFill>
              <a:srgbClr val="FF0000"/>
            </a:solidFill>
          </a:ln>
        </p:spPr>
        <p:txBody>
          <a:bodyPr wrap="square" rtlCol="0">
            <a:spAutoFit/>
          </a:bodyPr>
          <a:lstStyle/>
          <a:p>
            <a:r>
              <a:rPr lang="pt-BR" dirty="0"/>
              <a:t>FÍGADO É FOTOGÊNICO</a:t>
            </a:r>
          </a:p>
        </p:txBody>
      </p:sp>
    </p:spTree>
    <p:extLst>
      <p:ext uri="{BB962C8B-B14F-4D97-AF65-F5344CB8AC3E}">
        <p14:creationId xmlns:p14="http://schemas.microsoft.com/office/powerpoint/2010/main" val="585013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A093A4-986D-43D1-B00E-7A29781A3E95}"/>
              </a:ext>
            </a:extLst>
          </p:cNvPr>
          <p:cNvSpPr>
            <a:spLocks noChangeArrowheads="1"/>
          </p:cNvSpPr>
          <p:nvPr/>
        </p:nvSpPr>
        <p:spPr bwMode="auto">
          <a:xfrm>
            <a:off x="7434" y="0"/>
            <a:ext cx="12184566" cy="1139825"/>
          </a:xfrm>
          <a:prstGeom prst="rect">
            <a:avLst/>
          </a:prstGeom>
          <a:solidFill>
            <a:schemeClr val="bg2">
              <a:lumMod val="60000"/>
              <a:lumOff val="40000"/>
            </a:schemeClr>
          </a:solidFill>
          <a:ln w="76200">
            <a:solidFill>
              <a:srgbClr val="FFFF00"/>
            </a:solidFill>
            <a:miter lim="800000"/>
            <a:headEnd/>
            <a:tailEnd/>
          </a:ln>
          <a:effectLst/>
        </p:spPr>
        <p:txBody>
          <a:bodyPr anchor="ctr" anchorCtr="1"/>
          <a:lstStyle/>
          <a:p>
            <a:pPr algn="ctr">
              <a:defRPr/>
            </a:pPr>
            <a:r>
              <a:rPr lang="pt-BR" sz="4800" b="1" dirty="0">
                <a:latin typeface="Arial" panose="020B0604020202020204" pitchFamily="34" charset="0"/>
                <a:cs typeface="Arial" panose="020B0604020202020204" pitchFamily="34" charset="0"/>
              </a:rPr>
              <a:t>SURROGATE MARKER</a:t>
            </a:r>
            <a:endParaRPr lang="pt-BR" sz="4800" b="1" i="1" u="sng" dirty="0">
              <a:latin typeface="Arial" panose="020B0604020202020204" pitchFamily="34" charset="0"/>
              <a:cs typeface="Arial" panose="020B0604020202020204" pitchFamily="34" charset="0"/>
            </a:endParaRPr>
          </a:p>
        </p:txBody>
      </p:sp>
      <p:pic>
        <p:nvPicPr>
          <p:cNvPr id="3074" name="Picture 2" descr="Diffuse hepatic steatosis | Radiology Reference Article | Radiopaedia.org">
            <a:extLst>
              <a:ext uri="{FF2B5EF4-FFF2-40B4-BE49-F238E27FC236}">
                <a16:creationId xmlns:a16="http://schemas.microsoft.com/office/drawing/2014/main" id="{DFEEEA81-AB1C-44EF-AD64-4AA91A099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06" y="2583323"/>
            <a:ext cx="2536708" cy="254803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3076" name="Picture 4" descr="A ponta do iceberg – William Robson">
            <a:extLst>
              <a:ext uri="{FF2B5EF4-FFF2-40B4-BE49-F238E27FC236}">
                <a16:creationId xmlns:a16="http://schemas.microsoft.com/office/drawing/2014/main" id="{4B22A8EE-1896-4F0F-8A28-7A49E7390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333" y="2573636"/>
            <a:ext cx="2205685" cy="2476194"/>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sp>
        <p:nvSpPr>
          <p:cNvPr id="6" name="Seta: para a Direita 5">
            <a:extLst>
              <a:ext uri="{FF2B5EF4-FFF2-40B4-BE49-F238E27FC236}">
                <a16:creationId xmlns:a16="http://schemas.microsoft.com/office/drawing/2014/main" id="{4B922F01-026F-4B41-911A-8658DA9BCBFA}"/>
              </a:ext>
            </a:extLst>
          </p:cNvPr>
          <p:cNvSpPr/>
          <p:nvPr/>
        </p:nvSpPr>
        <p:spPr>
          <a:xfrm>
            <a:off x="6737993" y="3480391"/>
            <a:ext cx="1222625" cy="451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078" name="Picture 6" descr="Nonalcoholic fatty liver disease (NAFLD) and cardiac lipotoxicity: Another  piece of the puzzle - Bugianesi - 2008 - Hepatology - Wiley Online Library">
            <a:extLst>
              <a:ext uri="{FF2B5EF4-FFF2-40B4-BE49-F238E27FC236}">
                <a16:creationId xmlns:a16="http://schemas.microsoft.com/office/drawing/2014/main" id="{415C9F9F-D38D-4C1A-AB14-02F8B6199B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9089" y="2707011"/>
            <a:ext cx="3869895" cy="2300659"/>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9" name="Seta: para a Direita 8">
            <a:extLst>
              <a:ext uri="{FF2B5EF4-FFF2-40B4-BE49-F238E27FC236}">
                <a16:creationId xmlns:a16="http://schemas.microsoft.com/office/drawing/2014/main" id="{2BEF2BAC-0DE2-418B-BF7E-8A641E1E74B7}"/>
              </a:ext>
            </a:extLst>
          </p:cNvPr>
          <p:cNvSpPr/>
          <p:nvPr/>
        </p:nvSpPr>
        <p:spPr>
          <a:xfrm>
            <a:off x="3123089" y="3648841"/>
            <a:ext cx="956081" cy="4169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FF2E4681-C216-4A21-9493-D8E05192310B}"/>
              </a:ext>
            </a:extLst>
          </p:cNvPr>
          <p:cNvSpPr txBox="1"/>
          <p:nvPr/>
        </p:nvSpPr>
        <p:spPr>
          <a:xfrm>
            <a:off x="513453" y="1756110"/>
            <a:ext cx="2609636" cy="369332"/>
          </a:xfrm>
          <a:prstGeom prst="rect">
            <a:avLst/>
          </a:prstGeom>
          <a:noFill/>
        </p:spPr>
        <p:txBody>
          <a:bodyPr wrap="square" rtlCol="0">
            <a:spAutoFit/>
          </a:bodyPr>
          <a:lstStyle/>
          <a:p>
            <a:r>
              <a:rPr lang="pt-BR" dirty="0"/>
              <a:t>MARCADOR SUBSTITUTO</a:t>
            </a:r>
          </a:p>
        </p:txBody>
      </p:sp>
      <p:sp>
        <p:nvSpPr>
          <p:cNvPr id="7" name="Retângulo 6">
            <a:extLst>
              <a:ext uri="{FF2B5EF4-FFF2-40B4-BE49-F238E27FC236}">
                <a16:creationId xmlns:a16="http://schemas.microsoft.com/office/drawing/2014/main" id="{4E775424-6904-44C1-B269-0A8C8829A771}"/>
              </a:ext>
            </a:extLst>
          </p:cNvPr>
          <p:cNvSpPr/>
          <p:nvPr/>
        </p:nvSpPr>
        <p:spPr>
          <a:xfrm>
            <a:off x="712342" y="6052211"/>
            <a:ext cx="10767316" cy="369332"/>
          </a:xfrm>
          <a:prstGeom prst="rect">
            <a:avLst/>
          </a:prstGeom>
        </p:spPr>
        <p:txBody>
          <a:bodyPr wrap="square">
            <a:spAutoFit/>
          </a:bodyPr>
          <a:lstStyle/>
          <a:p>
            <a:pPr lvl="0" algn="ctr" defTabSz="914400" eaLnBrk="0" fontAlgn="base" hangingPunct="0">
              <a:spcBef>
                <a:spcPct val="0"/>
              </a:spcBef>
              <a:spcAft>
                <a:spcPct val="0"/>
              </a:spcAft>
            </a:pPr>
            <a:r>
              <a:rPr lang="pt-PT" altLang="pt-BR" b="1" dirty="0">
                <a:latin typeface="inherit"/>
              </a:rPr>
              <a:t>MARCADOR SUBSTITUTO GERALMENTE É UM VALOR QUE PODE SER MEDIDO DE FORMA RÁPIDA E FÁCIL</a:t>
            </a:r>
            <a:endParaRPr lang="pt-PT" altLang="pt-BR" sz="1400" b="1" dirty="0">
              <a:latin typeface="Arial" panose="020B0604020202020204" pitchFamily="34" charset="0"/>
            </a:endParaRPr>
          </a:p>
        </p:txBody>
      </p:sp>
      <p:pic>
        <p:nvPicPr>
          <p:cNvPr id="1027" name="Picture 3" descr="Broken Heart Emoji – música e letra de JayTheFC | Spotify">
            <a:extLst>
              <a:ext uri="{FF2B5EF4-FFF2-40B4-BE49-F238E27FC236}">
                <a16:creationId xmlns:a16="http://schemas.microsoft.com/office/drawing/2014/main" id="{0427E19E-5730-46C0-B916-4C5E449A53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3349" y="5061683"/>
            <a:ext cx="721044" cy="72104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O que é doença renal policística: Saiba como identificar - NefroClínicas">
            <a:extLst>
              <a:ext uri="{FF2B5EF4-FFF2-40B4-BE49-F238E27FC236}">
                <a16:creationId xmlns:a16="http://schemas.microsoft.com/office/drawing/2014/main" id="{870B341C-B606-4E2E-A6B4-404F8815B4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5725" y="5131356"/>
            <a:ext cx="964871" cy="670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32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DC4E06D0-540D-414D-B7B0-CA014E1D7F42}"/>
              </a:ext>
            </a:extLst>
          </p:cNvPr>
          <p:cNvSpPr/>
          <p:nvPr/>
        </p:nvSpPr>
        <p:spPr>
          <a:xfrm>
            <a:off x="739603" y="1380326"/>
            <a:ext cx="3082247" cy="369332"/>
          </a:xfrm>
          <a:prstGeom prst="rect">
            <a:avLst/>
          </a:prstGeom>
          <a:ln w="12700">
            <a:solidFill>
              <a:schemeClr val="tx1"/>
            </a:solidFill>
          </a:ln>
        </p:spPr>
        <p:txBody>
          <a:bodyPr wrap="square">
            <a:spAutoFit/>
          </a:bodyPr>
          <a:lstStyle/>
          <a:p>
            <a:r>
              <a:rPr lang="pt-BR" b="1" dirty="0"/>
              <a:t>EXCESSO DE ÁCIDOS GRAXOS</a:t>
            </a:r>
          </a:p>
        </p:txBody>
      </p:sp>
      <p:sp>
        <p:nvSpPr>
          <p:cNvPr id="4" name="Retângulo 3">
            <a:extLst>
              <a:ext uri="{FF2B5EF4-FFF2-40B4-BE49-F238E27FC236}">
                <a16:creationId xmlns:a16="http://schemas.microsoft.com/office/drawing/2014/main" id="{46A5F069-4750-4F48-81F6-01297D1D2412}"/>
              </a:ext>
            </a:extLst>
          </p:cNvPr>
          <p:cNvSpPr/>
          <p:nvPr/>
        </p:nvSpPr>
        <p:spPr>
          <a:xfrm>
            <a:off x="754139" y="2805317"/>
            <a:ext cx="2835805" cy="646331"/>
          </a:xfrm>
          <a:prstGeom prst="rect">
            <a:avLst/>
          </a:prstGeom>
          <a:ln w="12700">
            <a:solidFill>
              <a:schemeClr val="tx1"/>
            </a:solidFill>
          </a:ln>
        </p:spPr>
        <p:txBody>
          <a:bodyPr wrap="square">
            <a:spAutoFit/>
          </a:bodyPr>
          <a:lstStyle/>
          <a:p>
            <a:pPr algn="ctr"/>
            <a:r>
              <a:rPr lang="pt-BR" b="1" dirty="0"/>
              <a:t> AUMENTA  A  RESISTÊNCIA INSULINA</a:t>
            </a:r>
          </a:p>
        </p:txBody>
      </p:sp>
      <p:sp>
        <p:nvSpPr>
          <p:cNvPr id="5" name="Seta: para Baixo 4">
            <a:extLst>
              <a:ext uri="{FF2B5EF4-FFF2-40B4-BE49-F238E27FC236}">
                <a16:creationId xmlns:a16="http://schemas.microsoft.com/office/drawing/2014/main" id="{22BFA90B-3C17-42BD-8C8B-8C4F69E5501C}"/>
              </a:ext>
            </a:extLst>
          </p:cNvPr>
          <p:cNvSpPr/>
          <p:nvPr/>
        </p:nvSpPr>
        <p:spPr>
          <a:xfrm>
            <a:off x="2172042" y="361366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26" name="Picture 2">
            <a:extLst>
              <a:ext uri="{FF2B5EF4-FFF2-40B4-BE49-F238E27FC236}">
                <a16:creationId xmlns:a16="http://schemas.microsoft.com/office/drawing/2014/main" id="{82D0CBA6-272C-49A3-BF14-6767DCB1E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6695" y="5254219"/>
            <a:ext cx="1983921" cy="1491846"/>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F6ACAF39-521B-4C50-A28F-9F1D036212CD}"/>
              </a:ext>
            </a:extLst>
          </p:cNvPr>
          <p:cNvSpPr/>
          <p:nvPr/>
        </p:nvSpPr>
        <p:spPr>
          <a:xfrm>
            <a:off x="231025" y="4754092"/>
            <a:ext cx="3281718" cy="646331"/>
          </a:xfrm>
          <a:prstGeom prst="rect">
            <a:avLst/>
          </a:prstGeom>
          <a:ln w="19050">
            <a:solidFill>
              <a:schemeClr val="tx1"/>
            </a:solidFill>
          </a:ln>
        </p:spPr>
        <p:txBody>
          <a:bodyPr wrap="square">
            <a:spAutoFit/>
          </a:bodyPr>
          <a:lstStyle/>
          <a:p>
            <a:pPr algn="ctr"/>
            <a:r>
              <a:rPr lang="pt-BR" b="1" dirty="0"/>
              <a:t>  NÃO CONSEGUE INIBIR A LIPASE HORMÔNIO SENSITIVA</a:t>
            </a:r>
          </a:p>
        </p:txBody>
      </p:sp>
      <p:pic>
        <p:nvPicPr>
          <p:cNvPr id="1030" name="Picture 6">
            <a:extLst>
              <a:ext uri="{FF2B5EF4-FFF2-40B4-BE49-F238E27FC236}">
                <a16:creationId xmlns:a16="http://schemas.microsoft.com/office/drawing/2014/main" id="{29EF9959-DC37-4789-A6FD-01152D226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2978" y="1405762"/>
            <a:ext cx="2032143" cy="1354762"/>
          </a:xfrm>
          <a:prstGeom prst="rect">
            <a:avLst/>
          </a:prstGeom>
          <a:noFill/>
          <a:extLst>
            <a:ext uri="{909E8E84-426E-40DD-AFC4-6F175D3DCCD1}">
              <a14:hiddenFill xmlns:a14="http://schemas.microsoft.com/office/drawing/2010/main">
                <a:solidFill>
                  <a:srgbClr val="FFFFFF"/>
                </a:solidFill>
              </a14:hiddenFill>
            </a:ext>
          </a:extLst>
        </p:spPr>
      </p:pic>
      <p:sp>
        <p:nvSpPr>
          <p:cNvPr id="11" name="Seta: Curva para a Direita 10">
            <a:extLst>
              <a:ext uri="{FF2B5EF4-FFF2-40B4-BE49-F238E27FC236}">
                <a16:creationId xmlns:a16="http://schemas.microsoft.com/office/drawing/2014/main" id="{65EABB6B-550B-4F80-9BC2-EF0394661691}"/>
              </a:ext>
            </a:extLst>
          </p:cNvPr>
          <p:cNvSpPr/>
          <p:nvPr/>
        </p:nvSpPr>
        <p:spPr>
          <a:xfrm>
            <a:off x="418114" y="5677422"/>
            <a:ext cx="811160" cy="64633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 name="Seta: Curva para a Direita 11">
            <a:extLst>
              <a:ext uri="{FF2B5EF4-FFF2-40B4-BE49-F238E27FC236}">
                <a16:creationId xmlns:a16="http://schemas.microsoft.com/office/drawing/2014/main" id="{EAF0B09E-8ECA-4503-AEF1-B9FA830E7104}"/>
              </a:ext>
            </a:extLst>
          </p:cNvPr>
          <p:cNvSpPr/>
          <p:nvPr/>
        </p:nvSpPr>
        <p:spPr>
          <a:xfrm>
            <a:off x="2008778" y="2022928"/>
            <a:ext cx="811160" cy="64633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032" name="Picture 8" descr="Extrahepatic complications of non-alcoholic fatty liver disease | Revista  de Gastroenterología de México">
            <a:extLst>
              <a:ext uri="{FF2B5EF4-FFF2-40B4-BE49-F238E27FC236}">
                <a16:creationId xmlns:a16="http://schemas.microsoft.com/office/drawing/2014/main" id="{8E47FD90-83DE-4E75-98A8-5F3F6CB6C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3925" y="4016089"/>
            <a:ext cx="4481551" cy="2783279"/>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8" name="Seta: para a Direita 7">
            <a:extLst>
              <a:ext uri="{FF2B5EF4-FFF2-40B4-BE49-F238E27FC236}">
                <a16:creationId xmlns:a16="http://schemas.microsoft.com/office/drawing/2014/main" id="{8E4198A7-BE21-476E-81D8-77148419DE5D}"/>
              </a:ext>
            </a:extLst>
          </p:cNvPr>
          <p:cNvSpPr/>
          <p:nvPr/>
        </p:nvSpPr>
        <p:spPr>
          <a:xfrm>
            <a:off x="5044611" y="5699386"/>
            <a:ext cx="207365"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a Direita 8">
            <a:extLst>
              <a:ext uri="{FF2B5EF4-FFF2-40B4-BE49-F238E27FC236}">
                <a16:creationId xmlns:a16="http://schemas.microsoft.com/office/drawing/2014/main" id="{8C9891D6-C32A-41F8-A6B8-6E6A123C4C24}"/>
              </a:ext>
            </a:extLst>
          </p:cNvPr>
          <p:cNvSpPr/>
          <p:nvPr/>
        </p:nvSpPr>
        <p:spPr>
          <a:xfrm>
            <a:off x="5737416" y="5192790"/>
            <a:ext cx="147934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Seta: para Baixo 16">
            <a:extLst>
              <a:ext uri="{FF2B5EF4-FFF2-40B4-BE49-F238E27FC236}">
                <a16:creationId xmlns:a16="http://schemas.microsoft.com/office/drawing/2014/main" id="{8090A802-C24B-484C-BDED-E2ECBBA3F410}"/>
              </a:ext>
            </a:extLst>
          </p:cNvPr>
          <p:cNvSpPr/>
          <p:nvPr/>
        </p:nvSpPr>
        <p:spPr>
          <a:xfrm>
            <a:off x="8306958" y="4829377"/>
            <a:ext cx="236442" cy="4907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Seta: Dobrada 9">
            <a:extLst>
              <a:ext uri="{FF2B5EF4-FFF2-40B4-BE49-F238E27FC236}">
                <a16:creationId xmlns:a16="http://schemas.microsoft.com/office/drawing/2014/main" id="{1ED5BCCD-ED66-4BD5-8F88-B262E72386CE}"/>
              </a:ext>
            </a:extLst>
          </p:cNvPr>
          <p:cNvSpPr/>
          <p:nvPr/>
        </p:nvSpPr>
        <p:spPr>
          <a:xfrm>
            <a:off x="9633600" y="4157734"/>
            <a:ext cx="813816" cy="86868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 name="Seta: para a Direita 12">
            <a:extLst>
              <a:ext uri="{FF2B5EF4-FFF2-40B4-BE49-F238E27FC236}">
                <a16:creationId xmlns:a16="http://schemas.microsoft.com/office/drawing/2014/main" id="{6167812C-7092-4805-B1A9-4AFA86023303}"/>
              </a:ext>
            </a:extLst>
          </p:cNvPr>
          <p:cNvSpPr/>
          <p:nvPr/>
        </p:nvSpPr>
        <p:spPr>
          <a:xfrm>
            <a:off x="9995076" y="598093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985AB1DA-568B-4424-869B-279974D22516}"/>
              </a:ext>
            </a:extLst>
          </p:cNvPr>
          <p:cNvSpPr/>
          <p:nvPr/>
        </p:nvSpPr>
        <p:spPr>
          <a:xfrm>
            <a:off x="5687552" y="5703939"/>
            <a:ext cx="1633591" cy="923330"/>
          </a:xfrm>
          <a:prstGeom prst="rect">
            <a:avLst/>
          </a:prstGeom>
          <a:ln w="9525">
            <a:solidFill>
              <a:schemeClr val="tx1"/>
            </a:solidFill>
          </a:ln>
        </p:spPr>
        <p:txBody>
          <a:bodyPr wrap="square">
            <a:spAutoFit/>
          </a:bodyPr>
          <a:lstStyle/>
          <a:p>
            <a:pPr algn="ctr"/>
            <a:r>
              <a:rPr lang="pt-BR" b="1" dirty="0"/>
              <a:t>TECIDOS NÃO TÃO RESISTENTES</a:t>
            </a:r>
          </a:p>
        </p:txBody>
      </p:sp>
      <p:sp>
        <p:nvSpPr>
          <p:cNvPr id="23" name="Rectangle 2">
            <a:extLst>
              <a:ext uri="{FF2B5EF4-FFF2-40B4-BE49-F238E27FC236}">
                <a16:creationId xmlns:a16="http://schemas.microsoft.com/office/drawing/2014/main" id="{79894B5B-889D-4FAF-87E9-9160659B71D2}"/>
              </a:ext>
            </a:extLst>
          </p:cNvPr>
          <p:cNvSpPr>
            <a:spLocks noChangeArrowheads="1"/>
          </p:cNvSpPr>
          <p:nvPr/>
        </p:nvSpPr>
        <p:spPr bwMode="auto">
          <a:xfrm>
            <a:off x="7434" y="0"/>
            <a:ext cx="12184566" cy="1139825"/>
          </a:xfrm>
          <a:prstGeom prst="rect">
            <a:avLst/>
          </a:prstGeom>
          <a:solidFill>
            <a:schemeClr val="bg2">
              <a:lumMod val="60000"/>
              <a:lumOff val="40000"/>
            </a:schemeClr>
          </a:solidFill>
          <a:ln w="76200">
            <a:solidFill>
              <a:srgbClr val="FFFF00"/>
            </a:solidFill>
            <a:miter lim="800000"/>
            <a:headEnd/>
            <a:tailEnd/>
          </a:ln>
          <a:effectLst/>
        </p:spPr>
        <p:txBody>
          <a:bodyPr anchor="ctr" anchorCtr="1"/>
          <a:lstStyle/>
          <a:p>
            <a:pPr algn="ctr"/>
            <a:r>
              <a:rPr lang="pt-BR" sz="2400" b="1" dirty="0">
                <a:latin typeface="Arial" panose="020B0604020202020204" pitchFamily="34" charset="0"/>
                <a:cs typeface="Arial" panose="020B0604020202020204" pitchFamily="34" charset="0"/>
              </a:rPr>
              <a:t>DOENÇA HEPÁTICA GORDUROSA NÃO ALCOÓLICA E RISCO CARDIOVASCULAR FISIOPATOLOGIA</a:t>
            </a:r>
            <a:endParaRPr lang="pt-BR" sz="2400" dirty="0"/>
          </a:p>
        </p:txBody>
      </p:sp>
      <p:pic>
        <p:nvPicPr>
          <p:cNvPr id="1036" name="Picture 12" descr="Resumo de hemostasia: primária, secundária e fibrinólise - Sanar Medicina">
            <a:extLst>
              <a:ext uri="{FF2B5EF4-FFF2-40B4-BE49-F238E27FC236}">
                <a16:creationId xmlns:a16="http://schemas.microsoft.com/office/drawing/2014/main" id="{7CBF6FF5-954E-4DC3-8B04-FFB654B610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015" y="2041752"/>
            <a:ext cx="1668420" cy="102672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ype 2 diabetes: Does pancreatic fat really matter?">
            <a:extLst>
              <a:ext uri="{FF2B5EF4-FFF2-40B4-BE49-F238E27FC236}">
                <a16:creationId xmlns:a16="http://schemas.microsoft.com/office/drawing/2014/main" id="{93AF81D5-85FB-4052-8B3E-BF2721E939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2154" y="1985199"/>
            <a:ext cx="2513654" cy="1139825"/>
          </a:xfrm>
          <a:prstGeom prst="rect">
            <a:avLst/>
          </a:prstGeom>
          <a:noFill/>
          <a:extLst>
            <a:ext uri="{909E8E84-426E-40DD-AFC4-6F175D3DCCD1}">
              <a14:hiddenFill xmlns:a14="http://schemas.microsoft.com/office/drawing/2010/main">
                <a:solidFill>
                  <a:srgbClr val="FFFFFF"/>
                </a:solidFill>
              </a14:hiddenFill>
            </a:ext>
          </a:extLst>
        </p:spPr>
      </p:pic>
      <p:sp>
        <p:nvSpPr>
          <p:cNvPr id="18" name="Seta: para Cima 17">
            <a:extLst>
              <a:ext uri="{FF2B5EF4-FFF2-40B4-BE49-F238E27FC236}">
                <a16:creationId xmlns:a16="http://schemas.microsoft.com/office/drawing/2014/main" id="{F761B5E5-A110-46E4-AE7A-ED7EA929AF4D}"/>
              </a:ext>
            </a:extLst>
          </p:cNvPr>
          <p:cNvSpPr/>
          <p:nvPr/>
        </p:nvSpPr>
        <p:spPr>
          <a:xfrm>
            <a:off x="8480035" y="3219771"/>
            <a:ext cx="309006" cy="82178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Seta: para Cima 26">
            <a:extLst>
              <a:ext uri="{FF2B5EF4-FFF2-40B4-BE49-F238E27FC236}">
                <a16:creationId xmlns:a16="http://schemas.microsoft.com/office/drawing/2014/main" id="{A1446B34-441D-4536-AE77-D09AA38423C0}"/>
              </a:ext>
            </a:extLst>
          </p:cNvPr>
          <p:cNvSpPr/>
          <p:nvPr/>
        </p:nvSpPr>
        <p:spPr>
          <a:xfrm>
            <a:off x="10648655" y="3104674"/>
            <a:ext cx="309006" cy="82178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7D39BC02-15AF-4A9F-8AE4-9337C1394A95}"/>
              </a:ext>
            </a:extLst>
          </p:cNvPr>
          <p:cNvSpPr/>
          <p:nvPr/>
        </p:nvSpPr>
        <p:spPr>
          <a:xfrm>
            <a:off x="3867518" y="3287101"/>
            <a:ext cx="3632507" cy="923330"/>
          </a:xfrm>
          <a:prstGeom prst="rect">
            <a:avLst/>
          </a:prstGeom>
          <a:ln w="19050">
            <a:solidFill>
              <a:schemeClr val="tx1"/>
            </a:solidFill>
          </a:ln>
        </p:spPr>
        <p:txBody>
          <a:bodyPr wrap="square">
            <a:spAutoFit/>
          </a:bodyPr>
          <a:lstStyle/>
          <a:p>
            <a:pPr algn="ctr"/>
            <a:r>
              <a:rPr lang="pt-BR" b="1" dirty="0">
                <a:solidFill>
                  <a:srgbClr val="FF0000"/>
                </a:solidFill>
                <a:latin typeface="arial" panose="020B0604020202020204" pitchFamily="34" charset="0"/>
              </a:rPr>
              <a:t>COMPLEXO CARDIOMETABÓLICO-RENAL-HEPÁTICO</a:t>
            </a:r>
            <a:endParaRPr lang="pt-BR" dirty="0">
              <a:solidFill>
                <a:srgbClr val="FF0000"/>
              </a:solidFill>
            </a:endParaRPr>
          </a:p>
        </p:txBody>
      </p:sp>
      <p:sp>
        <p:nvSpPr>
          <p:cNvPr id="7" name="CaixaDeTexto 6">
            <a:extLst>
              <a:ext uri="{FF2B5EF4-FFF2-40B4-BE49-F238E27FC236}">
                <a16:creationId xmlns:a16="http://schemas.microsoft.com/office/drawing/2014/main" id="{26F00A46-82CB-4FC4-A10A-4773F07DD78C}"/>
              </a:ext>
            </a:extLst>
          </p:cNvPr>
          <p:cNvSpPr txBox="1"/>
          <p:nvPr/>
        </p:nvSpPr>
        <p:spPr>
          <a:xfrm>
            <a:off x="1218516" y="6061753"/>
            <a:ext cx="1760989" cy="646331"/>
          </a:xfrm>
          <a:prstGeom prst="rect">
            <a:avLst/>
          </a:prstGeom>
          <a:noFill/>
        </p:spPr>
        <p:txBody>
          <a:bodyPr wrap="square" rtlCol="0">
            <a:spAutoFit/>
          </a:bodyPr>
          <a:lstStyle/>
          <a:p>
            <a:r>
              <a:rPr lang="pt-BR" b="1" dirty="0"/>
              <a:t>VAI LIBERAR ÁCIDOS GRAXOS</a:t>
            </a:r>
          </a:p>
        </p:txBody>
      </p:sp>
    </p:spTree>
    <p:extLst>
      <p:ext uri="{BB962C8B-B14F-4D97-AF65-F5344CB8AC3E}">
        <p14:creationId xmlns:p14="http://schemas.microsoft.com/office/powerpoint/2010/main" val="3444725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FE35F7-F00C-405E-B0FD-A26F4533EDFE}"/>
              </a:ext>
            </a:extLst>
          </p:cNvPr>
          <p:cNvSpPr>
            <a:spLocks noGrp="1"/>
          </p:cNvSpPr>
          <p:nvPr>
            <p:ph type="title"/>
          </p:nvPr>
        </p:nvSpPr>
        <p:spPr>
          <a:xfrm>
            <a:off x="6096000" y="1188297"/>
            <a:ext cx="6016567" cy="5512541"/>
          </a:xfrm>
          <a:ln w="76200">
            <a:solidFill>
              <a:srgbClr val="C00000"/>
            </a:solidFill>
            <a:prstDash val="solid"/>
          </a:ln>
        </p:spPr>
        <p:txBody>
          <a:bodyPr>
            <a:normAutofit fontScale="90000"/>
          </a:bodyPr>
          <a:lstStyle/>
          <a:p>
            <a:pPr algn="ctr"/>
            <a:r>
              <a:rPr lang="pt-BR" sz="1600" b="1" dirty="0">
                <a:latin typeface="Arial" panose="020B0604020202020204" pitchFamily="34" charset="0"/>
                <a:cs typeface="Arial" panose="020B0604020202020204" pitchFamily="34" charset="0"/>
              </a:rPr>
              <a:t>Dentro do </a:t>
            </a:r>
            <a:r>
              <a:rPr lang="pt-BR" sz="1600" b="1" dirty="0" err="1">
                <a:latin typeface="Arial" panose="020B0604020202020204" pitchFamily="34" charset="0"/>
                <a:cs typeface="Arial" panose="020B0604020202020204" pitchFamily="34" charset="0"/>
              </a:rPr>
              <a:t>cardiomiócito</a:t>
            </a:r>
            <a:br>
              <a:rPr lang="pt-BR" sz="1600" b="1" dirty="0">
                <a:latin typeface="Arial" panose="020B0604020202020204" pitchFamily="34" charset="0"/>
                <a:cs typeface="Arial" panose="020B0604020202020204" pitchFamily="34" charset="0"/>
              </a:rPr>
            </a:br>
            <a:br>
              <a:rPr lang="pt-BR" sz="1600" b="1" dirty="0">
                <a:latin typeface="Arial" panose="020B0604020202020204" pitchFamily="34" charset="0"/>
                <a:cs typeface="Arial" panose="020B0604020202020204" pitchFamily="34" charset="0"/>
              </a:rPr>
            </a:br>
            <a:br>
              <a:rPr lang="pt-BR" sz="1600" b="1" dirty="0">
                <a:latin typeface="Arial" panose="020B0604020202020204" pitchFamily="34" charset="0"/>
                <a:cs typeface="Arial" panose="020B0604020202020204" pitchFamily="34" charset="0"/>
              </a:rPr>
            </a:br>
            <a:br>
              <a:rPr lang="pt-BR" sz="1600" b="1" dirty="0">
                <a:latin typeface="Arial" panose="020B0604020202020204" pitchFamily="34" charset="0"/>
                <a:cs typeface="Arial" panose="020B0604020202020204" pitchFamily="34" charset="0"/>
              </a:rPr>
            </a:br>
            <a:r>
              <a:rPr lang="pt-BR" sz="1600" b="1" dirty="0">
                <a:latin typeface="Arial" panose="020B0604020202020204" pitchFamily="34" charset="0"/>
                <a:cs typeface="Arial" panose="020B0604020202020204" pitchFamily="34" charset="0"/>
              </a:rPr>
              <a:t>acumula gordura </a:t>
            </a:r>
            <a:br>
              <a:rPr lang="pt-BR" sz="1600" b="1" dirty="0">
                <a:latin typeface="Arial" panose="020B0604020202020204" pitchFamily="34" charset="0"/>
                <a:cs typeface="Arial" panose="020B0604020202020204" pitchFamily="34" charset="0"/>
              </a:rPr>
            </a:br>
            <a:br>
              <a:rPr lang="pt-BR" sz="1600" b="1" dirty="0">
                <a:latin typeface="Arial" panose="020B0604020202020204" pitchFamily="34" charset="0"/>
                <a:cs typeface="Arial" panose="020B0604020202020204" pitchFamily="34" charset="0"/>
              </a:rPr>
            </a:br>
            <a:br>
              <a:rPr lang="pt-BR" sz="1600" b="1" dirty="0">
                <a:latin typeface="Arial" panose="020B0604020202020204" pitchFamily="34" charset="0"/>
                <a:cs typeface="Arial" panose="020B0604020202020204" pitchFamily="34" charset="0"/>
              </a:rPr>
            </a:br>
            <a:br>
              <a:rPr lang="pt-BR" sz="1600" b="1" dirty="0">
                <a:latin typeface="Arial" panose="020B0604020202020204" pitchFamily="34" charset="0"/>
                <a:cs typeface="Arial" panose="020B0604020202020204" pitchFamily="34" charset="0"/>
              </a:rPr>
            </a:br>
            <a:r>
              <a:rPr lang="pt-BR" sz="1300" b="1" dirty="0">
                <a:latin typeface="Arial" panose="020B0604020202020204" pitchFamily="34" charset="0"/>
                <a:cs typeface="Arial" panose="020B0604020202020204" pitchFamily="34" charset="0"/>
              </a:rPr>
              <a:t>excesso </a:t>
            </a:r>
            <a:r>
              <a:rPr lang="pt-BR" sz="1300" b="1" dirty="0" err="1">
                <a:latin typeface="Arial" panose="020B0604020202020204" pitchFamily="34" charset="0"/>
                <a:cs typeface="Arial" panose="020B0604020202020204" pitchFamily="34" charset="0"/>
              </a:rPr>
              <a:t>tEcido</a:t>
            </a:r>
            <a:r>
              <a:rPr lang="pt-BR" sz="1300" b="1" dirty="0">
                <a:latin typeface="Arial" panose="020B0604020202020204" pitchFamily="34" charset="0"/>
                <a:cs typeface="Arial" panose="020B0604020202020204" pitchFamily="34" charset="0"/>
              </a:rPr>
              <a:t> adiposo começa a conviver com </a:t>
            </a:r>
            <a:r>
              <a:rPr lang="pt-BR" sz="1300" b="1" dirty="0" err="1">
                <a:latin typeface="Arial" panose="020B0604020202020204" pitchFamily="34" charset="0"/>
                <a:cs typeface="Arial" panose="020B0604020202020204" pitchFamily="34" charset="0"/>
              </a:rPr>
              <a:t>mÚsculo</a:t>
            </a:r>
            <a:r>
              <a:rPr lang="pt-BR" sz="1300" b="1" dirty="0">
                <a:latin typeface="Arial" panose="020B0604020202020204" pitchFamily="34" charset="0"/>
                <a:cs typeface="Arial" panose="020B0604020202020204" pitchFamily="34" charset="0"/>
              </a:rPr>
              <a:t> </a:t>
            </a:r>
            <a:r>
              <a:rPr lang="pt-BR" sz="1300" b="1" dirty="0" err="1">
                <a:latin typeface="Arial" panose="020B0604020202020204" pitchFamily="34" charset="0"/>
                <a:cs typeface="Arial" panose="020B0604020202020204" pitchFamily="34" charset="0"/>
              </a:rPr>
              <a:t>cardÍAco</a:t>
            </a:r>
            <a:br>
              <a:rPr lang="pt-BR" sz="1300" b="1" dirty="0">
                <a:latin typeface="Arial" panose="020B0604020202020204" pitchFamily="34" charset="0"/>
                <a:cs typeface="Arial" panose="020B0604020202020204" pitchFamily="34" charset="0"/>
              </a:rPr>
            </a:br>
            <a:br>
              <a:rPr lang="pt-BR" sz="1300" b="1" dirty="0">
                <a:latin typeface="Arial" panose="020B0604020202020204" pitchFamily="34" charset="0"/>
                <a:cs typeface="Arial" panose="020B0604020202020204" pitchFamily="34" charset="0"/>
              </a:rPr>
            </a:br>
            <a:br>
              <a:rPr lang="pt-BR" sz="1600" b="1" dirty="0">
                <a:latin typeface="Arial" panose="020B0604020202020204" pitchFamily="34" charset="0"/>
                <a:cs typeface="Arial" panose="020B0604020202020204" pitchFamily="34" charset="0"/>
              </a:rPr>
            </a:br>
            <a:br>
              <a:rPr lang="pt-BR" sz="1600" b="1" dirty="0">
                <a:latin typeface="Arial" panose="020B0604020202020204" pitchFamily="34" charset="0"/>
                <a:cs typeface="Arial" panose="020B0604020202020204" pitchFamily="34" charset="0"/>
              </a:rPr>
            </a:br>
            <a:r>
              <a:rPr lang="pt-BR" sz="1600" b="1" dirty="0" err="1">
                <a:latin typeface="Arial" panose="020B0604020202020204" pitchFamily="34" charset="0"/>
                <a:cs typeface="Arial" panose="020B0604020202020204" pitchFamily="34" charset="0"/>
              </a:rPr>
              <a:t>adIPOnEcTina</a:t>
            </a:r>
            <a:r>
              <a:rPr lang="pt-BR" sz="1600" b="1" dirty="0">
                <a:latin typeface="Arial" panose="020B0604020202020204" pitchFamily="34" charset="0"/>
                <a:cs typeface="Arial" panose="020B0604020202020204" pitchFamily="34" charset="0"/>
              </a:rPr>
              <a:t> </a:t>
            </a:r>
            <a:br>
              <a:rPr lang="pt-BR" sz="1600" b="1" dirty="0">
                <a:latin typeface="Arial" panose="020B0604020202020204" pitchFamily="34" charset="0"/>
                <a:cs typeface="Arial" panose="020B0604020202020204" pitchFamily="34" charset="0"/>
              </a:rPr>
            </a:br>
            <a:br>
              <a:rPr lang="pt-BR" sz="1600" b="1" dirty="0">
                <a:latin typeface="Arial" panose="020B0604020202020204" pitchFamily="34" charset="0"/>
                <a:cs typeface="Arial" panose="020B0604020202020204" pitchFamily="34" charset="0"/>
              </a:rPr>
            </a:br>
            <a:br>
              <a:rPr lang="pt-BR" sz="1600" b="1" dirty="0">
                <a:latin typeface="Arial" panose="020B0604020202020204" pitchFamily="34" charset="0"/>
                <a:cs typeface="Arial" panose="020B0604020202020204" pitchFamily="34" charset="0"/>
              </a:rPr>
            </a:br>
            <a:br>
              <a:rPr lang="pt-BR" sz="1600" b="1" dirty="0">
                <a:latin typeface="Arial" panose="020B0604020202020204" pitchFamily="34" charset="0"/>
                <a:cs typeface="Arial" panose="020B0604020202020204" pitchFamily="34" charset="0"/>
              </a:rPr>
            </a:br>
            <a:r>
              <a:rPr lang="pt-BR" sz="1600" b="1" dirty="0">
                <a:latin typeface="Arial" panose="020B0604020202020204" pitchFamily="34" charset="0"/>
                <a:cs typeface="Arial" panose="020B0604020202020204" pitchFamily="34" charset="0"/>
              </a:rPr>
              <a:t>leptina</a:t>
            </a:r>
            <a:br>
              <a:rPr lang="pt-BR" sz="1600" b="1" dirty="0">
                <a:latin typeface="Arial" panose="020B0604020202020204" pitchFamily="34" charset="0"/>
                <a:cs typeface="Arial" panose="020B0604020202020204" pitchFamily="34" charset="0"/>
              </a:rPr>
            </a:br>
            <a:br>
              <a:rPr lang="pt-BR" sz="1600" b="1" dirty="0">
                <a:latin typeface="Arial" panose="020B0604020202020204" pitchFamily="34" charset="0"/>
                <a:cs typeface="Arial" panose="020B0604020202020204" pitchFamily="34" charset="0"/>
              </a:rPr>
            </a:br>
            <a:br>
              <a:rPr lang="pt-BR" sz="1600" b="1" dirty="0">
                <a:latin typeface="Arial" panose="020B0604020202020204" pitchFamily="34" charset="0"/>
                <a:cs typeface="Arial" panose="020B0604020202020204" pitchFamily="34" charset="0"/>
              </a:rPr>
            </a:br>
            <a:br>
              <a:rPr lang="pt-BR" sz="1600" b="1" dirty="0">
                <a:latin typeface="Arial" panose="020B0604020202020204" pitchFamily="34" charset="0"/>
                <a:cs typeface="Arial" panose="020B0604020202020204" pitchFamily="34" charset="0"/>
              </a:rPr>
            </a:br>
            <a:br>
              <a:rPr lang="pt-BR" sz="1600" b="1" dirty="0">
                <a:latin typeface="Arial" panose="020B0604020202020204" pitchFamily="34" charset="0"/>
                <a:cs typeface="Arial" panose="020B0604020202020204" pitchFamily="34" charset="0"/>
              </a:rPr>
            </a:br>
            <a:r>
              <a:rPr lang="pt-BR" sz="1600" b="1" dirty="0">
                <a:latin typeface="Arial" panose="020B0604020202020204" pitchFamily="34" charset="0"/>
                <a:cs typeface="Arial" panose="020B0604020202020204" pitchFamily="34" charset="0"/>
              </a:rPr>
              <a:t>gerando disfunção diastólica e</a:t>
            </a:r>
            <a:br>
              <a:rPr lang="pt-BR" sz="1600" b="1" dirty="0">
                <a:latin typeface="Arial" panose="020B0604020202020204" pitchFamily="34" charset="0"/>
                <a:cs typeface="Arial" panose="020B0604020202020204" pitchFamily="34" charset="0"/>
              </a:rPr>
            </a:br>
            <a:r>
              <a:rPr lang="pt-BR" sz="1600" b="1" dirty="0">
                <a:latin typeface="Arial" panose="020B0604020202020204" pitchFamily="34" charset="0"/>
                <a:cs typeface="Arial" panose="020B0604020202020204" pitchFamily="34" charset="0"/>
              </a:rPr>
              <a:t>doença </a:t>
            </a:r>
            <a:r>
              <a:rPr lang="pt-BR" sz="1600" b="1" dirty="0" err="1">
                <a:latin typeface="Arial" panose="020B0604020202020204" pitchFamily="34" charset="0"/>
                <a:cs typeface="Arial" panose="020B0604020202020204" pitchFamily="34" charset="0"/>
              </a:rPr>
              <a:t>cardivascular</a:t>
            </a:r>
            <a:endParaRPr lang="pt-BR" sz="1600" b="1" dirty="0">
              <a:latin typeface="Arial" panose="020B0604020202020204" pitchFamily="34" charset="0"/>
              <a:cs typeface="Arial" panose="020B0604020202020204" pitchFamily="34" charset="0"/>
            </a:endParaRPr>
          </a:p>
        </p:txBody>
      </p:sp>
      <p:pic>
        <p:nvPicPr>
          <p:cNvPr id="3" name="Imagem 2">
            <a:extLst>
              <a:ext uri="{FF2B5EF4-FFF2-40B4-BE49-F238E27FC236}">
                <a16:creationId xmlns:a16="http://schemas.microsoft.com/office/drawing/2014/main" id="{AE9B2C98-31BF-471D-A759-DD188DAED4EE}"/>
              </a:ext>
            </a:extLst>
          </p:cNvPr>
          <p:cNvPicPr>
            <a:picLocks noChangeAspect="1"/>
          </p:cNvPicPr>
          <p:nvPr/>
        </p:nvPicPr>
        <p:blipFill>
          <a:blip r:embed="rId3"/>
          <a:stretch>
            <a:fillRect/>
          </a:stretch>
        </p:blipFill>
        <p:spPr>
          <a:xfrm>
            <a:off x="244455" y="2754914"/>
            <a:ext cx="5901914" cy="3269978"/>
          </a:xfrm>
          <a:prstGeom prst="rect">
            <a:avLst/>
          </a:prstGeom>
        </p:spPr>
      </p:pic>
      <p:sp>
        <p:nvSpPr>
          <p:cNvPr id="6" name="Rectangle 2">
            <a:extLst>
              <a:ext uri="{FF2B5EF4-FFF2-40B4-BE49-F238E27FC236}">
                <a16:creationId xmlns:a16="http://schemas.microsoft.com/office/drawing/2014/main" id="{7B7F0E69-2D45-4086-8AB5-4D1CD08FE162}"/>
              </a:ext>
            </a:extLst>
          </p:cNvPr>
          <p:cNvSpPr>
            <a:spLocks noChangeArrowheads="1"/>
          </p:cNvSpPr>
          <p:nvPr/>
        </p:nvSpPr>
        <p:spPr bwMode="auto">
          <a:xfrm>
            <a:off x="0" y="0"/>
            <a:ext cx="12192000" cy="1139825"/>
          </a:xfrm>
          <a:prstGeom prst="rect">
            <a:avLst/>
          </a:prstGeom>
          <a:solidFill>
            <a:schemeClr val="bg2">
              <a:lumMod val="60000"/>
              <a:lumOff val="40000"/>
            </a:schemeClr>
          </a:solidFill>
          <a:ln w="76200">
            <a:solidFill>
              <a:srgbClr val="FFFF00"/>
            </a:solidFill>
            <a:miter lim="800000"/>
            <a:headEnd/>
            <a:tailEnd/>
          </a:ln>
          <a:effectLst/>
        </p:spPr>
        <p:txBody>
          <a:bodyPr anchor="ctr" anchorCtr="1"/>
          <a:lstStyle/>
          <a:p>
            <a:pPr algn="ctr">
              <a:defRPr/>
            </a:pPr>
            <a:r>
              <a:rPr lang="pt-BR" sz="3200" b="1" dirty="0">
                <a:latin typeface="Arial" panose="020B0604020202020204" pitchFamily="34" charset="0"/>
                <a:cs typeface="Arial" panose="020B0604020202020204" pitchFamily="34" charset="0"/>
              </a:rPr>
              <a:t>ESTEATOSE CARDÍACA</a:t>
            </a:r>
          </a:p>
        </p:txBody>
      </p:sp>
      <p:sp>
        <p:nvSpPr>
          <p:cNvPr id="8" name="Seta: para Baixo 7">
            <a:extLst>
              <a:ext uri="{FF2B5EF4-FFF2-40B4-BE49-F238E27FC236}">
                <a16:creationId xmlns:a16="http://schemas.microsoft.com/office/drawing/2014/main" id="{604FC047-2D16-4D43-AC16-0051E5AD51A5}"/>
              </a:ext>
            </a:extLst>
          </p:cNvPr>
          <p:cNvSpPr/>
          <p:nvPr/>
        </p:nvSpPr>
        <p:spPr>
          <a:xfrm>
            <a:off x="8749502" y="1675147"/>
            <a:ext cx="260815" cy="4380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Seta: para Baixo 9">
            <a:extLst>
              <a:ext uri="{FF2B5EF4-FFF2-40B4-BE49-F238E27FC236}">
                <a16:creationId xmlns:a16="http://schemas.microsoft.com/office/drawing/2014/main" id="{B196A285-CD36-48C2-971F-10AF3436F454}"/>
              </a:ext>
            </a:extLst>
          </p:cNvPr>
          <p:cNvSpPr/>
          <p:nvPr/>
        </p:nvSpPr>
        <p:spPr>
          <a:xfrm>
            <a:off x="8863623" y="3644920"/>
            <a:ext cx="248651" cy="4839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Seta: para Baixo 10">
            <a:extLst>
              <a:ext uri="{FF2B5EF4-FFF2-40B4-BE49-F238E27FC236}">
                <a16:creationId xmlns:a16="http://schemas.microsoft.com/office/drawing/2014/main" id="{D9A2BF8A-5486-4878-B55C-9FD3EBA61450}"/>
              </a:ext>
            </a:extLst>
          </p:cNvPr>
          <p:cNvSpPr/>
          <p:nvPr/>
        </p:nvSpPr>
        <p:spPr>
          <a:xfrm>
            <a:off x="8883234" y="4445878"/>
            <a:ext cx="326570" cy="4839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Seta: para Baixo 12">
            <a:extLst>
              <a:ext uri="{FF2B5EF4-FFF2-40B4-BE49-F238E27FC236}">
                <a16:creationId xmlns:a16="http://schemas.microsoft.com/office/drawing/2014/main" id="{2201241B-380A-478C-A495-F89E53B463CA}"/>
              </a:ext>
            </a:extLst>
          </p:cNvPr>
          <p:cNvSpPr/>
          <p:nvPr/>
        </p:nvSpPr>
        <p:spPr>
          <a:xfrm>
            <a:off x="8987948" y="5424166"/>
            <a:ext cx="326570" cy="5865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Seta: para Cima 13">
            <a:extLst>
              <a:ext uri="{FF2B5EF4-FFF2-40B4-BE49-F238E27FC236}">
                <a16:creationId xmlns:a16="http://schemas.microsoft.com/office/drawing/2014/main" id="{930379E0-3645-41A0-8FFD-CE5324ABE050}"/>
              </a:ext>
            </a:extLst>
          </p:cNvPr>
          <p:cNvSpPr/>
          <p:nvPr/>
        </p:nvSpPr>
        <p:spPr>
          <a:xfrm>
            <a:off x="9556792" y="4980880"/>
            <a:ext cx="173266" cy="311866"/>
          </a:xfrm>
          <a:prstGeom prst="upArrow">
            <a:avLst/>
          </a:prstGeom>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BR"/>
          </a:p>
        </p:txBody>
      </p:sp>
      <p:sp>
        <p:nvSpPr>
          <p:cNvPr id="15" name="Seta: para Baixo 14">
            <a:extLst>
              <a:ext uri="{FF2B5EF4-FFF2-40B4-BE49-F238E27FC236}">
                <a16:creationId xmlns:a16="http://schemas.microsoft.com/office/drawing/2014/main" id="{3C3E668E-DDEA-4B63-8E61-BF1619DDF482}"/>
              </a:ext>
            </a:extLst>
          </p:cNvPr>
          <p:cNvSpPr/>
          <p:nvPr/>
        </p:nvSpPr>
        <p:spPr>
          <a:xfrm>
            <a:off x="9876216" y="4134012"/>
            <a:ext cx="173266" cy="311866"/>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t-BR"/>
          </a:p>
        </p:txBody>
      </p:sp>
      <p:sp>
        <p:nvSpPr>
          <p:cNvPr id="16" name="Seta: para Baixo 15">
            <a:extLst>
              <a:ext uri="{FF2B5EF4-FFF2-40B4-BE49-F238E27FC236}">
                <a16:creationId xmlns:a16="http://schemas.microsoft.com/office/drawing/2014/main" id="{9B79D6C6-6BCB-4D69-A216-029526EA383E}"/>
              </a:ext>
            </a:extLst>
          </p:cNvPr>
          <p:cNvSpPr/>
          <p:nvPr/>
        </p:nvSpPr>
        <p:spPr>
          <a:xfrm>
            <a:off x="8785704" y="2573805"/>
            <a:ext cx="260815" cy="4380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9" name="Picture 6">
            <a:extLst>
              <a:ext uri="{FF2B5EF4-FFF2-40B4-BE49-F238E27FC236}">
                <a16:creationId xmlns:a16="http://schemas.microsoft.com/office/drawing/2014/main" id="{6971C8C4-E107-43C1-88F1-501476A08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2023" y="1359520"/>
            <a:ext cx="1429361" cy="952907"/>
          </a:xfrm>
          <a:prstGeom prst="rect">
            <a:avLst/>
          </a:prstGeom>
          <a:noFill/>
          <a:extLst>
            <a:ext uri="{909E8E84-426E-40DD-AFC4-6F175D3DCCD1}">
              <a14:hiddenFill xmlns:a14="http://schemas.microsoft.com/office/drawing/2010/main">
                <a:solidFill>
                  <a:srgbClr val="FFFFFF"/>
                </a:solidFill>
              </a14:hiddenFill>
            </a:ext>
          </a:extLst>
        </p:spPr>
      </p:pic>
      <p:sp>
        <p:nvSpPr>
          <p:cNvPr id="4" name="Seta: para a Direita 3">
            <a:extLst>
              <a:ext uri="{FF2B5EF4-FFF2-40B4-BE49-F238E27FC236}">
                <a16:creationId xmlns:a16="http://schemas.microsoft.com/office/drawing/2014/main" id="{34DC48AB-005F-43F2-9A6C-56F023BEACE2}"/>
              </a:ext>
            </a:extLst>
          </p:cNvPr>
          <p:cNvSpPr/>
          <p:nvPr/>
        </p:nvSpPr>
        <p:spPr>
          <a:xfrm>
            <a:off x="6319309" y="1434226"/>
            <a:ext cx="1180826" cy="339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44FEEE62-06EF-486A-9EC9-2E90B172FA4B}"/>
              </a:ext>
            </a:extLst>
          </p:cNvPr>
          <p:cNvSpPr txBox="1"/>
          <p:nvPr/>
        </p:nvSpPr>
        <p:spPr>
          <a:xfrm>
            <a:off x="10049482" y="4994354"/>
            <a:ext cx="1614974" cy="307777"/>
          </a:xfrm>
          <a:prstGeom prst="rect">
            <a:avLst/>
          </a:prstGeom>
          <a:noFill/>
        </p:spPr>
        <p:txBody>
          <a:bodyPr wrap="square" rtlCol="0">
            <a:spAutoFit/>
          </a:bodyPr>
          <a:lstStyle/>
          <a:p>
            <a:r>
              <a:rPr lang="pt-BR" sz="1400" b="1" dirty="0">
                <a:latin typeface="Arial" panose="020B0604020202020204" pitchFamily="34" charset="0"/>
                <a:cs typeface="Arial" panose="020B0604020202020204" pitchFamily="34" charset="0"/>
              </a:rPr>
              <a:t>E OUTROS</a:t>
            </a:r>
          </a:p>
        </p:txBody>
      </p:sp>
      <p:sp>
        <p:nvSpPr>
          <p:cNvPr id="7" name="Seta: para Cima 6">
            <a:extLst>
              <a:ext uri="{FF2B5EF4-FFF2-40B4-BE49-F238E27FC236}">
                <a16:creationId xmlns:a16="http://schemas.microsoft.com/office/drawing/2014/main" id="{410354EE-39E9-4CED-BDD1-1DFE7FD0AD2E}"/>
              </a:ext>
            </a:extLst>
          </p:cNvPr>
          <p:cNvSpPr/>
          <p:nvPr/>
        </p:nvSpPr>
        <p:spPr>
          <a:xfrm>
            <a:off x="3846752" y="1296393"/>
            <a:ext cx="482885" cy="95290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1BE69F59-CB10-4979-9DF6-ABA1903D759C}"/>
              </a:ext>
            </a:extLst>
          </p:cNvPr>
          <p:cNvSpPr txBox="1"/>
          <p:nvPr/>
        </p:nvSpPr>
        <p:spPr>
          <a:xfrm>
            <a:off x="9876216" y="5361926"/>
            <a:ext cx="2062354" cy="307777"/>
          </a:xfrm>
          <a:prstGeom prst="rect">
            <a:avLst/>
          </a:prstGeom>
          <a:noFill/>
        </p:spPr>
        <p:txBody>
          <a:bodyPr wrap="square" rtlCol="0">
            <a:spAutoFit/>
          </a:bodyPr>
          <a:lstStyle/>
          <a:p>
            <a:r>
              <a:rPr lang="pt-BR" sz="1400" b="1" dirty="0">
                <a:latin typeface="Arial" panose="020B0604020202020204" pitchFamily="34" charset="0"/>
                <a:cs typeface="Arial" panose="020B0604020202020204" pitchFamily="34" charset="0"/>
              </a:rPr>
              <a:t>ACUMULA GORDURA</a:t>
            </a:r>
          </a:p>
        </p:txBody>
      </p:sp>
      <p:sp>
        <p:nvSpPr>
          <p:cNvPr id="17" name="CaixaDeTexto 16">
            <a:extLst>
              <a:ext uri="{FF2B5EF4-FFF2-40B4-BE49-F238E27FC236}">
                <a16:creationId xmlns:a16="http://schemas.microsoft.com/office/drawing/2014/main" id="{0A3611EA-CF50-9FEC-EDBE-18B92B524833}"/>
              </a:ext>
            </a:extLst>
          </p:cNvPr>
          <p:cNvSpPr txBox="1"/>
          <p:nvPr/>
        </p:nvSpPr>
        <p:spPr>
          <a:xfrm>
            <a:off x="58501" y="1313729"/>
            <a:ext cx="1741734" cy="584775"/>
          </a:xfrm>
          <a:prstGeom prst="rect">
            <a:avLst/>
          </a:prstGeom>
          <a:noFill/>
        </p:spPr>
        <p:txBody>
          <a:bodyPr wrap="square">
            <a:spAutoFit/>
          </a:bodyPr>
          <a:lstStyle/>
          <a:p>
            <a:r>
              <a:rPr lang="pt-BR" sz="1600" dirty="0"/>
              <a:t>GORD. NORMAL</a:t>
            </a:r>
          </a:p>
          <a:p>
            <a:r>
              <a:rPr lang="pt-BR" sz="1600" dirty="0"/>
              <a:t> TERMOGENESE</a:t>
            </a:r>
          </a:p>
        </p:txBody>
      </p:sp>
      <p:sp>
        <p:nvSpPr>
          <p:cNvPr id="18" name="Seta: para Baixo 17">
            <a:extLst>
              <a:ext uri="{FF2B5EF4-FFF2-40B4-BE49-F238E27FC236}">
                <a16:creationId xmlns:a16="http://schemas.microsoft.com/office/drawing/2014/main" id="{C3F04687-21CD-6D5D-AEF6-BAD2FF2BA9D5}"/>
              </a:ext>
            </a:extLst>
          </p:cNvPr>
          <p:cNvSpPr/>
          <p:nvPr/>
        </p:nvSpPr>
        <p:spPr>
          <a:xfrm>
            <a:off x="332017" y="2227547"/>
            <a:ext cx="282113" cy="472101"/>
          </a:xfrm>
          <a:prstGeom prst="downArrow">
            <a:avLst>
              <a:gd name="adj1" fmla="val 50000"/>
              <a:gd name="adj2" fmla="val 4704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CaixaDeTexto 20">
            <a:extLst>
              <a:ext uri="{FF2B5EF4-FFF2-40B4-BE49-F238E27FC236}">
                <a16:creationId xmlns:a16="http://schemas.microsoft.com/office/drawing/2014/main" id="{F9D471BF-E5A2-D0AA-E7DD-54AF558F4194}"/>
              </a:ext>
            </a:extLst>
          </p:cNvPr>
          <p:cNvSpPr txBox="1"/>
          <p:nvPr/>
        </p:nvSpPr>
        <p:spPr>
          <a:xfrm>
            <a:off x="1618966" y="1311921"/>
            <a:ext cx="1412447" cy="646331"/>
          </a:xfrm>
          <a:prstGeom prst="rect">
            <a:avLst/>
          </a:prstGeom>
          <a:noFill/>
        </p:spPr>
        <p:txBody>
          <a:bodyPr wrap="square">
            <a:spAutoFit/>
          </a:bodyPr>
          <a:lstStyle/>
          <a:p>
            <a:r>
              <a:rPr lang="pt-BR" dirty="0"/>
              <a:t>GORD. AUMENTADA</a:t>
            </a:r>
          </a:p>
        </p:txBody>
      </p:sp>
      <p:sp>
        <p:nvSpPr>
          <p:cNvPr id="22" name="Seta: para Baixo 21">
            <a:extLst>
              <a:ext uri="{FF2B5EF4-FFF2-40B4-BE49-F238E27FC236}">
                <a16:creationId xmlns:a16="http://schemas.microsoft.com/office/drawing/2014/main" id="{C21C273D-C728-A2F3-6273-D2ED0F4D4D66}"/>
              </a:ext>
            </a:extLst>
          </p:cNvPr>
          <p:cNvSpPr/>
          <p:nvPr/>
        </p:nvSpPr>
        <p:spPr>
          <a:xfrm>
            <a:off x="1367406" y="2299860"/>
            <a:ext cx="304094" cy="45505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CaixaDeTexto 23">
            <a:extLst>
              <a:ext uri="{FF2B5EF4-FFF2-40B4-BE49-F238E27FC236}">
                <a16:creationId xmlns:a16="http://schemas.microsoft.com/office/drawing/2014/main" id="{FA55CA3B-2A24-30A4-83EE-9AF04951D876}"/>
              </a:ext>
            </a:extLst>
          </p:cNvPr>
          <p:cNvSpPr txBox="1"/>
          <p:nvPr/>
        </p:nvSpPr>
        <p:spPr>
          <a:xfrm>
            <a:off x="1406595" y="6161174"/>
            <a:ext cx="6165056" cy="369332"/>
          </a:xfrm>
          <a:prstGeom prst="rect">
            <a:avLst/>
          </a:prstGeom>
          <a:noFill/>
        </p:spPr>
        <p:txBody>
          <a:bodyPr wrap="square">
            <a:spAutoFit/>
          </a:bodyPr>
          <a:lstStyle/>
          <a:p>
            <a:r>
              <a:rPr lang="pt-BR" dirty="0"/>
              <a:t>GORDURA NO CARDIOMÍOCITO</a:t>
            </a:r>
          </a:p>
        </p:txBody>
      </p:sp>
    </p:spTree>
    <p:extLst>
      <p:ext uri="{BB962C8B-B14F-4D97-AF65-F5344CB8AC3E}">
        <p14:creationId xmlns:p14="http://schemas.microsoft.com/office/powerpoint/2010/main" val="3381893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C5FB87-63D2-4800-A1C3-48D9CE9C95F5}"/>
              </a:ext>
            </a:extLst>
          </p:cNvPr>
          <p:cNvSpPr>
            <a:spLocks noGrp="1"/>
          </p:cNvSpPr>
          <p:nvPr>
            <p:ph type="title"/>
          </p:nvPr>
        </p:nvSpPr>
        <p:spPr>
          <a:xfrm>
            <a:off x="430575" y="5412771"/>
            <a:ext cx="4501021" cy="750460"/>
          </a:xfrm>
          <a:ln w="19050">
            <a:solidFill>
              <a:srgbClr val="FF0000"/>
            </a:solidFill>
          </a:ln>
        </p:spPr>
        <p:txBody>
          <a:bodyPr>
            <a:noAutofit/>
          </a:bodyPr>
          <a:lstStyle/>
          <a:p>
            <a:pPr algn="ctr"/>
            <a:r>
              <a:rPr lang="pt-BR" sz="1400" b="1" cap="none" dirty="0">
                <a:latin typeface="Arial" panose="020B0604020202020204" pitchFamily="34" charset="0"/>
                <a:cs typeface="Arial" panose="020B0604020202020204" pitchFamily="34" charset="0"/>
              </a:rPr>
              <a:t>GORDURA EPICÁRDICA (MOSTRADA EM VERDE)</a:t>
            </a:r>
            <a:br>
              <a:rPr lang="pt-BR" sz="1400" b="1" cap="none" dirty="0">
                <a:latin typeface="Arial" panose="020B0604020202020204" pitchFamily="34" charset="0"/>
                <a:cs typeface="Arial" panose="020B0604020202020204" pitchFamily="34" charset="0"/>
              </a:rPr>
            </a:br>
            <a:r>
              <a:rPr lang="pt-BR" sz="1400" b="1" cap="none" dirty="0">
                <a:latin typeface="Arial" panose="020B0604020202020204" pitchFamily="34" charset="0"/>
                <a:cs typeface="Arial" panose="020B0604020202020204" pitchFamily="34" charset="0"/>
              </a:rPr>
              <a:t> E PERICÁRDICA (MOSTRADA EM AZUL</a:t>
            </a:r>
            <a:r>
              <a:rPr lang="pt-BR" sz="1400" b="1" cap="none" dirty="0"/>
              <a:t>).</a:t>
            </a:r>
          </a:p>
        </p:txBody>
      </p:sp>
      <p:sp>
        <p:nvSpPr>
          <p:cNvPr id="3" name="Rectangle 2">
            <a:extLst>
              <a:ext uri="{FF2B5EF4-FFF2-40B4-BE49-F238E27FC236}">
                <a16:creationId xmlns:a16="http://schemas.microsoft.com/office/drawing/2014/main" id="{60024CB8-42B9-474E-9FD0-AB4329E409EB}"/>
              </a:ext>
            </a:extLst>
          </p:cNvPr>
          <p:cNvSpPr>
            <a:spLocks noChangeArrowheads="1"/>
          </p:cNvSpPr>
          <p:nvPr/>
        </p:nvSpPr>
        <p:spPr bwMode="auto">
          <a:xfrm>
            <a:off x="0" y="0"/>
            <a:ext cx="12192000" cy="945222"/>
          </a:xfrm>
          <a:prstGeom prst="rect">
            <a:avLst/>
          </a:prstGeom>
          <a:solidFill>
            <a:schemeClr val="bg2">
              <a:lumMod val="60000"/>
              <a:lumOff val="40000"/>
            </a:schemeClr>
          </a:solidFill>
          <a:ln w="76200">
            <a:solidFill>
              <a:srgbClr val="FFFF00"/>
            </a:solidFill>
            <a:miter lim="800000"/>
            <a:headEnd/>
            <a:tailEnd/>
          </a:ln>
          <a:effectLst/>
        </p:spPr>
        <p:txBody>
          <a:bodyPr anchor="ctr" anchorCtr="1"/>
          <a:lstStyle/>
          <a:p>
            <a:pPr lvl="0" defTabSz="914400" eaLnBrk="0" fontAlgn="base" hangingPunct="0">
              <a:spcBef>
                <a:spcPct val="0"/>
              </a:spcBef>
              <a:spcAft>
                <a:spcPct val="0"/>
              </a:spcAft>
            </a:pPr>
            <a:r>
              <a:rPr lang="pt-BR" altLang="pt-BR" b="1" dirty="0">
                <a:latin typeface="Arial" panose="020B0604020202020204" pitchFamily="34" charset="0"/>
                <a:cs typeface="Arial" panose="020B0604020202020204" pitchFamily="34" charset="0"/>
              </a:rPr>
              <a:t> </a:t>
            </a:r>
            <a:r>
              <a:rPr lang="pt-BR" altLang="pt-BR" sz="2800" b="1" dirty="0">
                <a:latin typeface="Arial" panose="020B0604020202020204" pitchFamily="34" charset="0"/>
                <a:cs typeface="Arial" panose="020B0604020202020204" pitchFamily="34" charset="0"/>
              </a:rPr>
              <a:t>ESTEATOSE CARDÍACA</a:t>
            </a:r>
            <a:endParaRPr lang="pt-PT" altLang="pt-BR" sz="2800" b="1" dirty="0">
              <a:latin typeface="Arial" panose="020B0604020202020204" pitchFamily="34" charset="0"/>
              <a:cs typeface="Arial" panose="020B0604020202020204" pitchFamily="34" charset="0"/>
            </a:endParaRPr>
          </a:p>
        </p:txBody>
      </p:sp>
      <p:pic>
        <p:nvPicPr>
          <p:cNvPr id="4" name="Picture 2" descr="Contours of the epicardial (shown in green) and pericardial (shown in blue) fat in end-diastolic 4-chamber-oriented image.">
            <a:extLst>
              <a:ext uri="{FF2B5EF4-FFF2-40B4-BE49-F238E27FC236}">
                <a16:creationId xmlns:a16="http://schemas.microsoft.com/office/drawing/2014/main" id="{C6F8128D-B237-41F9-A4B4-50B4D9E37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129" y="1358757"/>
            <a:ext cx="4075844" cy="3754479"/>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08F1D97A-5694-43BF-9DE1-A39A7FB97539}"/>
              </a:ext>
            </a:extLst>
          </p:cNvPr>
          <p:cNvSpPr/>
          <p:nvPr/>
        </p:nvSpPr>
        <p:spPr>
          <a:xfrm>
            <a:off x="4342973" y="5526771"/>
            <a:ext cx="6791219" cy="369332"/>
          </a:xfrm>
          <a:prstGeom prst="rect">
            <a:avLst/>
          </a:prstGeom>
        </p:spPr>
        <p:txBody>
          <a:bodyPr wrap="square">
            <a:spAutoFit/>
          </a:bodyPr>
          <a:lstStyle/>
          <a:p>
            <a:endParaRPr lang="pt-BR" dirty="0"/>
          </a:p>
        </p:txBody>
      </p:sp>
      <p:sp>
        <p:nvSpPr>
          <p:cNvPr id="7" name="Seta: para a Esquerda 6">
            <a:extLst>
              <a:ext uri="{FF2B5EF4-FFF2-40B4-BE49-F238E27FC236}">
                <a16:creationId xmlns:a16="http://schemas.microsoft.com/office/drawing/2014/main" id="{69A22FCE-7F45-414D-97AC-D8E04C0F8A7D}"/>
              </a:ext>
            </a:extLst>
          </p:cNvPr>
          <p:cNvSpPr/>
          <p:nvPr/>
        </p:nvSpPr>
        <p:spPr>
          <a:xfrm>
            <a:off x="2897312" y="3922748"/>
            <a:ext cx="987186" cy="2505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B1B97FDD-6CCB-42AD-A477-0E2E0336E7E6}"/>
              </a:ext>
            </a:extLst>
          </p:cNvPr>
          <p:cNvSpPr/>
          <p:nvPr/>
        </p:nvSpPr>
        <p:spPr>
          <a:xfrm>
            <a:off x="3994942" y="3864195"/>
            <a:ext cx="1470274" cy="646331"/>
          </a:xfrm>
          <a:prstGeom prst="rect">
            <a:avLst/>
          </a:prstGeom>
          <a:ln w="19050">
            <a:solidFill>
              <a:schemeClr val="tx1"/>
            </a:solidFill>
          </a:ln>
        </p:spPr>
        <p:txBody>
          <a:bodyPr wrap="square">
            <a:spAutoFit/>
          </a:bodyPr>
          <a:lstStyle/>
          <a:p>
            <a:r>
              <a:rPr lang="pt-BR" b="1" dirty="0"/>
              <a:t>GORDURA EPICÁRDICA </a:t>
            </a:r>
          </a:p>
        </p:txBody>
      </p:sp>
      <p:sp>
        <p:nvSpPr>
          <p:cNvPr id="9" name="Seta: para a Esquerda 8">
            <a:extLst>
              <a:ext uri="{FF2B5EF4-FFF2-40B4-BE49-F238E27FC236}">
                <a16:creationId xmlns:a16="http://schemas.microsoft.com/office/drawing/2014/main" id="{FEB248A1-D8CF-443D-8B98-C09FC2CE3BEA}"/>
              </a:ext>
            </a:extLst>
          </p:cNvPr>
          <p:cNvSpPr/>
          <p:nvPr/>
        </p:nvSpPr>
        <p:spPr>
          <a:xfrm>
            <a:off x="3721052" y="2699854"/>
            <a:ext cx="789304" cy="2505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3B406F0F-381A-486A-B4C0-1C52C289B202}"/>
              </a:ext>
            </a:extLst>
          </p:cNvPr>
          <p:cNvSpPr/>
          <p:nvPr/>
        </p:nvSpPr>
        <p:spPr>
          <a:xfrm>
            <a:off x="4625726" y="2523098"/>
            <a:ext cx="1470274" cy="646331"/>
          </a:xfrm>
          <a:prstGeom prst="rect">
            <a:avLst/>
          </a:prstGeom>
          <a:ln w="19050">
            <a:solidFill>
              <a:schemeClr val="tx1"/>
            </a:solidFill>
          </a:ln>
        </p:spPr>
        <p:txBody>
          <a:bodyPr wrap="square">
            <a:spAutoFit/>
          </a:bodyPr>
          <a:lstStyle/>
          <a:p>
            <a:r>
              <a:rPr lang="pt-BR" b="1" dirty="0"/>
              <a:t>GORDURA PERICÁRDICA</a:t>
            </a:r>
          </a:p>
        </p:txBody>
      </p:sp>
      <p:sp>
        <p:nvSpPr>
          <p:cNvPr id="11" name="Retângulo 10">
            <a:extLst>
              <a:ext uri="{FF2B5EF4-FFF2-40B4-BE49-F238E27FC236}">
                <a16:creationId xmlns:a16="http://schemas.microsoft.com/office/drawing/2014/main" id="{0F94F37E-C55D-4CC5-A13C-06F70476FC99}"/>
              </a:ext>
            </a:extLst>
          </p:cNvPr>
          <p:cNvSpPr/>
          <p:nvPr/>
        </p:nvSpPr>
        <p:spPr>
          <a:xfrm>
            <a:off x="6012742" y="1616707"/>
            <a:ext cx="4214470" cy="646331"/>
          </a:xfrm>
          <a:prstGeom prst="rect">
            <a:avLst/>
          </a:prstGeom>
          <a:ln w="19050">
            <a:solidFill>
              <a:schemeClr val="tx1"/>
            </a:solidFill>
          </a:ln>
        </p:spPr>
        <p:txBody>
          <a:bodyPr wrap="square">
            <a:spAutoFit/>
          </a:bodyPr>
          <a:lstStyle/>
          <a:p>
            <a:r>
              <a:rPr lang="pt-BR" b="1" dirty="0">
                <a:latin typeface="Merriweather"/>
              </a:rPr>
              <a:t>PROTON MAGNETIC RESONANCE SPECTROSCOPY</a:t>
            </a:r>
            <a:endParaRPr lang="pt-BR" b="1" dirty="0"/>
          </a:p>
        </p:txBody>
      </p:sp>
      <p:sp>
        <p:nvSpPr>
          <p:cNvPr id="12" name="Seta: para a Esquerda 11">
            <a:extLst>
              <a:ext uri="{FF2B5EF4-FFF2-40B4-BE49-F238E27FC236}">
                <a16:creationId xmlns:a16="http://schemas.microsoft.com/office/drawing/2014/main" id="{7677CD02-992F-4A6E-A245-5FED4FBAEBDA}"/>
              </a:ext>
            </a:extLst>
          </p:cNvPr>
          <p:cNvSpPr/>
          <p:nvPr/>
        </p:nvSpPr>
        <p:spPr>
          <a:xfrm>
            <a:off x="4625726" y="1616707"/>
            <a:ext cx="978408" cy="484632"/>
          </a:xfrm>
          <a:prstGeom prst="leftArrow">
            <a:avLst>
              <a:gd name="adj1" fmla="val 50000"/>
              <a:gd name="adj2" fmla="val 860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80443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in graphic">
            <a:extLst>
              <a:ext uri="{FF2B5EF4-FFF2-40B4-BE49-F238E27FC236}">
                <a16:creationId xmlns:a16="http://schemas.microsoft.com/office/drawing/2014/main" id="{666F1589-75EC-4D49-8D55-EFE52D7BC889}"/>
              </a:ext>
            </a:extLst>
          </p:cNvPr>
          <p:cNvPicPr/>
          <p:nvPr/>
        </p:nvPicPr>
        <p:blipFill>
          <a:blip r:embed="rId3"/>
          <a:stretch/>
        </p:blipFill>
        <p:spPr>
          <a:xfrm>
            <a:off x="889999" y="1941483"/>
            <a:ext cx="9030984" cy="3776955"/>
          </a:xfrm>
          <a:prstGeom prst="rect">
            <a:avLst/>
          </a:prstGeom>
          <a:ln w="28575">
            <a:solidFill>
              <a:srgbClr val="FF0000"/>
            </a:solidFill>
          </a:ln>
        </p:spPr>
      </p:pic>
      <p:sp>
        <p:nvSpPr>
          <p:cNvPr id="7" name="Rectangle 2">
            <a:extLst>
              <a:ext uri="{FF2B5EF4-FFF2-40B4-BE49-F238E27FC236}">
                <a16:creationId xmlns:a16="http://schemas.microsoft.com/office/drawing/2014/main" id="{2D981D50-488A-41DF-BD9C-5E30B04D65BE}"/>
              </a:ext>
            </a:extLst>
          </p:cNvPr>
          <p:cNvSpPr>
            <a:spLocks noChangeArrowheads="1"/>
          </p:cNvSpPr>
          <p:nvPr/>
        </p:nvSpPr>
        <p:spPr bwMode="auto">
          <a:xfrm>
            <a:off x="0" y="1"/>
            <a:ext cx="12192000" cy="1297490"/>
          </a:xfrm>
          <a:prstGeom prst="rect">
            <a:avLst/>
          </a:prstGeom>
          <a:solidFill>
            <a:schemeClr val="bg2">
              <a:lumMod val="60000"/>
              <a:lumOff val="40000"/>
            </a:schemeClr>
          </a:solidFill>
          <a:ln w="76200">
            <a:solidFill>
              <a:srgbClr val="FFFF00"/>
            </a:solidFill>
            <a:miter lim="800000"/>
            <a:headEnd/>
            <a:tailEnd/>
          </a:ln>
          <a:effectLst/>
        </p:spPr>
        <p:txBody>
          <a:bodyPr anchor="ctr" anchorCtr="1"/>
          <a:lstStyle/>
          <a:p>
            <a:r>
              <a:rPr lang="pt-BR" sz="4000" b="1" dirty="0">
                <a:latin typeface="HelveticaNeueBoldCondensed"/>
              </a:rPr>
              <a:t>MYOCARDIAL IMAGING AND SPECTROSCOPY</a:t>
            </a:r>
          </a:p>
        </p:txBody>
      </p:sp>
      <p:sp>
        <p:nvSpPr>
          <p:cNvPr id="2" name="Retângulo 1">
            <a:extLst>
              <a:ext uri="{FF2B5EF4-FFF2-40B4-BE49-F238E27FC236}">
                <a16:creationId xmlns:a16="http://schemas.microsoft.com/office/drawing/2014/main" id="{BE46FAF4-D01A-49D2-95F8-D610F1201AD1}"/>
              </a:ext>
            </a:extLst>
          </p:cNvPr>
          <p:cNvSpPr/>
          <p:nvPr/>
        </p:nvSpPr>
        <p:spPr>
          <a:xfrm>
            <a:off x="366445" y="5953195"/>
            <a:ext cx="4924746" cy="507831"/>
          </a:xfrm>
          <a:prstGeom prst="rect">
            <a:avLst/>
          </a:prstGeom>
        </p:spPr>
        <p:txBody>
          <a:bodyPr wrap="square">
            <a:spAutoFit/>
          </a:bodyPr>
          <a:lstStyle/>
          <a:p>
            <a:r>
              <a:rPr lang="pt-BR" sz="900" b="1" dirty="0">
                <a:latin typeface="Arial" panose="020B0604020202020204" pitchFamily="34" charset="0"/>
                <a:cs typeface="Arial" panose="020B0604020202020204" pitchFamily="34" charset="0"/>
              </a:rPr>
              <a:t>CARDÍACA STEATOSIS IN DIABETES MELLITUS</a:t>
            </a:r>
          </a:p>
          <a:p>
            <a:r>
              <a:rPr lang="pt-BR" sz="900" dirty="0">
                <a:latin typeface="Arial" panose="020B0604020202020204" pitchFamily="34" charset="0"/>
                <a:cs typeface="Arial" panose="020B0604020202020204" pitchFamily="34" charset="0"/>
              </a:rPr>
              <a:t>A </a:t>
            </a:r>
            <a:r>
              <a:rPr lang="pt-BR" sz="900" baseline="30000" dirty="0">
                <a:latin typeface="Arial" panose="020B0604020202020204" pitchFamily="34" charset="0"/>
                <a:cs typeface="Arial" panose="020B0604020202020204" pitchFamily="34" charset="0"/>
              </a:rPr>
              <a:t>1</a:t>
            </a:r>
            <a:r>
              <a:rPr lang="pt-BR" sz="900" dirty="0">
                <a:latin typeface="Arial" panose="020B0604020202020204" pitchFamily="34" charset="0"/>
                <a:cs typeface="Arial" panose="020B0604020202020204" pitchFamily="34" charset="0"/>
              </a:rPr>
              <a:t>H-MAGNETIC RESONANCE SPECTROSCOPY STUDY</a:t>
            </a:r>
          </a:p>
          <a:p>
            <a:r>
              <a:rPr lang="pt-BR" sz="900" dirty="0">
                <a:latin typeface="Arial" panose="020B0604020202020204" pitchFamily="34" charset="0"/>
                <a:cs typeface="Arial" panose="020B0604020202020204" pitchFamily="34" charset="0"/>
              </a:rPr>
              <a:t>AUG</a:t>
            </a:r>
            <a:r>
              <a:rPr lang="pt-BR" sz="9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.106.645614</a:t>
            </a:r>
            <a:r>
              <a:rPr lang="pt-BR" sz="900" dirty="0">
                <a:latin typeface="Arial" panose="020B0604020202020204" pitchFamily="34" charset="0"/>
                <a:cs typeface="Arial" panose="020B0604020202020204" pitchFamily="34" charset="0"/>
              </a:rPr>
              <a:t>CIRCULATION. 2007;116:1170–1175</a:t>
            </a:r>
          </a:p>
        </p:txBody>
      </p:sp>
      <p:sp>
        <p:nvSpPr>
          <p:cNvPr id="9" name="Retângulo 8">
            <a:extLst>
              <a:ext uri="{FF2B5EF4-FFF2-40B4-BE49-F238E27FC236}">
                <a16:creationId xmlns:a16="http://schemas.microsoft.com/office/drawing/2014/main" id="{3BC32D47-01D4-494F-98A0-E5FF004158F2}"/>
              </a:ext>
            </a:extLst>
          </p:cNvPr>
          <p:cNvSpPr/>
          <p:nvPr/>
        </p:nvSpPr>
        <p:spPr>
          <a:xfrm>
            <a:off x="1172536" y="3829961"/>
            <a:ext cx="656264" cy="369332"/>
          </a:xfrm>
          <a:prstGeom prst="rect">
            <a:avLst/>
          </a:prstGeom>
        </p:spPr>
        <p:txBody>
          <a:bodyPr wrap="square">
            <a:spAutoFit/>
          </a:bodyPr>
          <a:lstStyle/>
          <a:p>
            <a:r>
              <a:rPr lang="pt-BR" dirty="0"/>
              <a:t>AD</a:t>
            </a:r>
          </a:p>
        </p:txBody>
      </p:sp>
      <p:sp>
        <p:nvSpPr>
          <p:cNvPr id="10" name="Retângulo 9">
            <a:extLst>
              <a:ext uri="{FF2B5EF4-FFF2-40B4-BE49-F238E27FC236}">
                <a16:creationId xmlns:a16="http://schemas.microsoft.com/office/drawing/2014/main" id="{99C818AA-98FA-46A9-ADB1-ECB9528E2BD6}"/>
              </a:ext>
            </a:extLst>
          </p:cNvPr>
          <p:cNvSpPr/>
          <p:nvPr/>
        </p:nvSpPr>
        <p:spPr>
          <a:xfrm>
            <a:off x="5881037" y="3244334"/>
            <a:ext cx="429926" cy="369332"/>
          </a:xfrm>
          <a:prstGeom prst="rect">
            <a:avLst/>
          </a:prstGeom>
        </p:spPr>
        <p:txBody>
          <a:bodyPr wrap="none">
            <a:spAutoFit/>
          </a:bodyPr>
          <a:lstStyle/>
          <a:p>
            <a:r>
              <a:rPr lang="pt-PT" altLang="pt-BR" dirty="0">
                <a:latin typeface="inherit"/>
              </a:rPr>
              <a:t>AE</a:t>
            </a:r>
            <a:endParaRPr lang="pt-BR" dirty="0"/>
          </a:p>
        </p:txBody>
      </p:sp>
      <p:sp>
        <p:nvSpPr>
          <p:cNvPr id="11" name="Retângulo 10">
            <a:extLst>
              <a:ext uri="{FF2B5EF4-FFF2-40B4-BE49-F238E27FC236}">
                <a16:creationId xmlns:a16="http://schemas.microsoft.com/office/drawing/2014/main" id="{A22FEFE3-4873-4F01-9453-B143AA4219DC}"/>
              </a:ext>
            </a:extLst>
          </p:cNvPr>
          <p:cNvSpPr/>
          <p:nvPr/>
        </p:nvSpPr>
        <p:spPr>
          <a:xfrm>
            <a:off x="2271017" y="4199293"/>
            <a:ext cx="503005" cy="369332"/>
          </a:xfrm>
          <a:prstGeom prst="rect">
            <a:avLst/>
          </a:prstGeom>
        </p:spPr>
        <p:txBody>
          <a:bodyPr wrap="square">
            <a:spAutoFit/>
          </a:bodyPr>
          <a:lstStyle/>
          <a:p>
            <a:r>
              <a:rPr lang="pt-PT" dirty="0">
                <a:latin typeface="inherit"/>
              </a:rPr>
              <a:t>AE</a:t>
            </a:r>
            <a:endParaRPr lang="pt-BR" dirty="0"/>
          </a:p>
        </p:txBody>
      </p:sp>
      <p:sp>
        <p:nvSpPr>
          <p:cNvPr id="12" name="Retângulo 11">
            <a:extLst>
              <a:ext uri="{FF2B5EF4-FFF2-40B4-BE49-F238E27FC236}">
                <a16:creationId xmlns:a16="http://schemas.microsoft.com/office/drawing/2014/main" id="{AA27F0EF-EE9E-427E-8989-532166A974BF}"/>
              </a:ext>
            </a:extLst>
          </p:cNvPr>
          <p:cNvSpPr/>
          <p:nvPr/>
        </p:nvSpPr>
        <p:spPr>
          <a:xfrm>
            <a:off x="1432968" y="2843373"/>
            <a:ext cx="458780" cy="369332"/>
          </a:xfrm>
          <a:prstGeom prst="rect">
            <a:avLst/>
          </a:prstGeom>
        </p:spPr>
        <p:txBody>
          <a:bodyPr wrap="none">
            <a:spAutoFit/>
          </a:bodyPr>
          <a:lstStyle/>
          <a:p>
            <a:r>
              <a:rPr lang="pt-PT" altLang="pt-BR" dirty="0">
                <a:latin typeface="inherit"/>
              </a:rPr>
              <a:t>VD</a:t>
            </a:r>
            <a:endParaRPr lang="pt-BR" dirty="0"/>
          </a:p>
        </p:txBody>
      </p:sp>
      <p:sp>
        <p:nvSpPr>
          <p:cNvPr id="13" name="Retângulo 12">
            <a:extLst>
              <a:ext uri="{FF2B5EF4-FFF2-40B4-BE49-F238E27FC236}">
                <a16:creationId xmlns:a16="http://schemas.microsoft.com/office/drawing/2014/main" id="{E744B94A-458C-4938-B6F0-5B0F04498C24}"/>
              </a:ext>
            </a:extLst>
          </p:cNvPr>
          <p:cNvSpPr/>
          <p:nvPr/>
        </p:nvSpPr>
        <p:spPr>
          <a:xfrm>
            <a:off x="2957196" y="3071345"/>
            <a:ext cx="428322" cy="369332"/>
          </a:xfrm>
          <a:prstGeom prst="rect">
            <a:avLst/>
          </a:prstGeom>
        </p:spPr>
        <p:txBody>
          <a:bodyPr wrap="none">
            <a:spAutoFit/>
          </a:bodyPr>
          <a:lstStyle/>
          <a:p>
            <a:r>
              <a:rPr lang="pt-PT" altLang="pt-BR" dirty="0">
                <a:latin typeface="inherit"/>
              </a:rPr>
              <a:t>VE</a:t>
            </a:r>
            <a:endParaRPr lang="pt-BR" dirty="0"/>
          </a:p>
        </p:txBody>
      </p:sp>
      <p:sp>
        <p:nvSpPr>
          <p:cNvPr id="17" name="Retângulo 16">
            <a:extLst>
              <a:ext uri="{FF2B5EF4-FFF2-40B4-BE49-F238E27FC236}">
                <a16:creationId xmlns:a16="http://schemas.microsoft.com/office/drawing/2014/main" id="{36020CE5-8281-40C9-B8B0-B07205B51E79}"/>
              </a:ext>
            </a:extLst>
          </p:cNvPr>
          <p:cNvSpPr/>
          <p:nvPr/>
        </p:nvSpPr>
        <p:spPr>
          <a:xfrm>
            <a:off x="1668559" y="5003556"/>
            <a:ext cx="2210926" cy="369332"/>
          </a:xfrm>
          <a:prstGeom prst="rect">
            <a:avLst/>
          </a:prstGeom>
        </p:spPr>
        <p:txBody>
          <a:bodyPr wrap="square">
            <a:spAutoFit/>
          </a:bodyPr>
          <a:lstStyle/>
          <a:p>
            <a:r>
              <a:rPr lang="pt-PT" altLang="pt-BR" dirty="0">
                <a:solidFill>
                  <a:srgbClr val="202124"/>
                </a:solidFill>
                <a:latin typeface="inherit"/>
              </a:rPr>
              <a:t>4 CÂMARAS</a:t>
            </a:r>
            <a:endParaRPr lang="pt-BR" dirty="0"/>
          </a:p>
        </p:txBody>
      </p:sp>
      <p:sp>
        <p:nvSpPr>
          <p:cNvPr id="18" name="Rectangle 6">
            <a:extLst>
              <a:ext uri="{FF2B5EF4-FFF2-40B4-BE49-F238E27FC236}">
                <a16:creationId xmlns:a16="http://schemas.microsoft.com/office/drawing/2014/main" id="{09033EEF-9FAF-4A56-B9F7-CBCABFDC8CF4}"/>
              </a:ext>
            </a:extLst>
          </p:cNvPr>
          <p:cNvSpPr>
            <a:spLocks noChangeArrowheads="1"/>
          </p:cNvSpPr>
          <p:nvPr/>
        </p:nvSpPr>
        <p:spPr bwMode="auto">
          <a:xfrm>
            <a:off x="152400" y="2553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800" b="0" i="0" u="none" strike="noStrike" cap="none" normalizeH="0" baseline="0" dirty="0">
              <a:ln>
                <a:noFill/>
              </a:ln>
              <a:solidFill>
                <a:schemeClr val="tx1"/>
              </a:solidFill>
              <a:effectLst/>
              <a:latin typeface="Arial" panose="020B0604020202020204" pitchFamily="34" charset="0"/>
            </a:endParaRPr>
          </a:p>
        </p:txBody>
      </p:sp>
      <p:sp>
        <p:nvSpPr>
          <p:cNvPr id="19" name="Retângulo 18">
            <a:extLst>
              <a:ext uri="{FF2B5EF4-FFF2-40B4-BE49-F238E27FC236}">
                <a16:creationId xmlns:a16="http://schemas.microsoft.com/office/drawing/2014/main" id="{53714F19-4C65-4EA8-89FB-AEFAE35600BC}"/>
              </a:ext>
            </a:extLst>
          </p:cNvPr>
          <p:cNvSpPr/>
          <p:nvPr/>
        </p:nvSpPr>
        <p:spPr>
          <a:xfrm>
            <a:off x="4014787" y="3440678"/>
            <a:ext cx="2005869" cy="646331"/>
          </a:xfrm>
          <a:prstGeom prst="rect">
            <a:avLst/>
          </a:prstGeom>
        </p:spPr>
        <p:txBody>
          <a:bodyPr wrap="square">
            <a:spAutoFit/>
          </a:bodyPr>
          <a:lstStyle/>
          <a:p>
            <a:pPr lvl="0" defTabSz="914400" eaLnBrk="0" fontAlgn="base" hangingPunct="0">
              <a:spcBef>
                <a:spcPct val="0"/>
              </a:spcBef>
              <a:spcAft>
                <a:spcPct val="0"/>
              </a:spcAft>
            </a:pPr>
            <a:r>
              <a:rPr lang="pt-PT" altLang="pt-BR" dirty="0">
                <a:solidFill>
                  <a:srgbClr val="202124"/>
                </a:solidFill>
                <a:latin typeface="inherit"/>
              </a:rPr>
              <a:t>septo interventricular </a:t>
            </a:r>
            <a:endParaRPr lang="pt-PT" altLang="pt-BR" sz="1400" dirty="0">
              <a:latin typeface="Arial" panose="020B0604020202020204" pitchFamily="34" charset="0"/>
            </a:endParaRPr>
          </a:p>
        </p:txBody>
      </p:sp>
      <p:sp>
        <p:nvSpPr>
          <p:cNvPr id="20" name="CaixaDeTexto 19">
            <a:extLst>
              <a:ext uri="{FF2B5EF4-FFF2-40B4-BE49-F238E27FC236}">
                <a16:creationId xmlns:a16="http://schemas.microsoft.com/office/drawing/2014/main" id="{EB6893A5-BE3C-4619-8DBD-C46A71383559}"/>
              </a:ext>
            </a:extLst>
          </p:cNvPr>
          <p:cNvSpPr txBox="1"/>
          <p:nvPr/>
        </p:nvSpPr>
        <p:spPr>
          <a:xfrm>
            <a:off x="6096000" y="2368340"/>
            <a:ext cx="2616485" cy="369332"/>
          </a:xfrm>
          <a:prstGeom prst="rect">
            <a:avLst/>
          </a:prstGeom>
          <a:noFill/>
        </p:spPr>
        <p:txBody>
          <a:bodyPr wrap="square" rtlCol="0">
            <a:spAutoFit/>
          </a:bodyPr>
          <a:lstStyle/>
          <a:p>
            <a:r>
              <a:rPr lang="pt-BR" dirty="0">
                <a:solidFill>
                  <a:schemeClr val="bg1"/>
                </a:solidFill>
              </a:rPr>
              <a:t>PICO DE</a:t>
            </a:r>
            <a:r>
              <a:rPr lang="pt-BR" dirty="0"/>
              <a:t> </a:t>
            </a:r>
            <a:r>
              <a:rPr lang="pt-BR" dirty="0">
                <a:solidFill>
                  <a:schemeClr val="bg1"/>
                </a:solidFill>
              </a:rPr>
              <a:t>TRIGLICERÍDEOS</a:t>
            </a:r>
          </a:p>
        </p:txBody>
      </p:sp>
    </p:spTree>
    <p:extLst>
      <p:ext uri="{BB962C8B-B14F-4D97-AF65-F5344CB8AC3E}">
        <p14:creationId xmlns:p14="http://schemas.microsoft.com/office/powerpoint/2010/main" val="2931556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6A7231-8F2B-4646-8B19-6E9BA19A4C94}"/>
              </a:ext>
            </a:extLst>
          </p:cNvPr>
          <p:cNvSpPr>
            <a:spLocks noChangeArrowheads="1"/>
          </p:cNvSpPr>
          <p:nvPr/>
        </p:nvSpPr>
        <p:spPr bwMode="auto">
          <a:xfrm>
            <a:off x="0" y="0"/>
            <a:ext cx="12192000" cy="1139825"/>
          </a:xfrm>
          <a:prstGeom prst="rect">
            <a:avLst/>
          </a:prstGeom>
          <a:solidFill>
            <a:schemeClr val="bg2">
              <a:lumMod val="60000"/>
              <a:lumOff val="40000"/>
            </a:schemeClr>
          </a:solidFill>
          <a:ln w="76200">
            <a:solidFill>
              <a:srgbClr val="FFFF00"/>
            </a:solidFill>
            <a:miter lim="800000"/>
            <a:headEnd/>
            <a:tailEnd/>
          </a:ln>
          <a:effectLst/>
        </p:spPr>
        <p:txBody>
          <a:bodyPr anchor="ctr" anchorCtr="1"/>
          <a:lstStyle/>
          <a:p>
            <a:pPr algn="ctr">
              <a:defRPr/>
            </a:pPr>
            <a:r>
              <a:rPr lang="pt-BR" sz="3200" b="1" dirty="0">
                <a:latin typeface="Arial" panose="020B0604020202020204" pitchFamily="34" charset="0"/>
                <a:cs typeface="Arial" panose="020B0604020202020204" pitchFamily="34" charset="0"/>
              </a:rPr>
              <a:t>ESTEATOSE CARDÍACA</a:t>
            </a:r>
          </a:p>
        </p:txBody>
      </p:sp>
      <p:pic>
        <p:nvPicPr>
          <p:cNvPr id="5" name="Imagem 4">
            <a:extLst>
              <a:ext uri="{FF2B5EF4-FFF2-40B4-BE49-F238E27FC236}">
                <a16:creationId xmlns:a16="http://schemas.microsoft.com/office/drawing/2014/main" id="{03A90A3F-A694-4244-8D11-0F8C82346E92}"/>
              </a:ext>
            </a:extLst>
          </p:cNvPr>
          <p:cNvPicPr>
            <a:picLocks noChangeAspect="1"/>
          </p:cNvPicPr>
          <p:nvPr/>
        </p:nvPicPr>
        <p:blipFill>
          <a:blip r:embed="rId3"/>
          <a:stretch>
            <a:fillRect/>
          </a:stretch>
        </p:blipFill>
        <p:spPr>
          <a:xfrm>
            <a:off x="626724" y="1310506"/>
            <a:ext cx="10068674" cy="5403769"/>
          </a:xfrm>
          <a:prstGeom prst="rect">
            <a:avLst/>
          </a:prstGeom>
          <a:ln w="38100">
            <a:solidFill>
              <a:srgbClr val="FF0000"/>
            </a:solidFill>
          </a:ln>
        </p:spPr>
      </p:pic>
      <p:sp>
        <p:nvSpPr>
          <p:cNvPr id="6" name="Seta: para Baixo 5">
            <a:extLst>
              <a:ext uri="{FF2B5EF4-FFF2-40B4-BE49-F238E27FC236}">
                <a16:creationId xmlns:a16="http://schemas.microsoft.com/office/drawing/2014/main" id="{52A247A1-176B-468F-A878-0B6B4433C29B}"/>
              </a:ext>
            </a:extLst>
          </p:cNvPr>
          <p:cNvSpPr/>
          <p:nvPr/>
        </p:nvSpPr>
        <p:spPr>
          <a:xfrm>
            <a:off x="4984800" y="2442570"/>
            <a:ext cx="508000" cy="5722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para Cima 6">
            <a:extLst>
              <a:ext uri="{FF2B5EF4-FFF2-40B4-BE49-F238E27FC236}">
                <a16:creationId xmlns:a16="http://schemas.microsoft.com/office/drawing/2014/main" id="{39593043-6DCF-4FED-8BF3-AA777EBB2DD1}"/>
              </a:ext>
            </a:extLst>
          </p:cNvPr>
          <p:cNvSpPr/>
          <p:nvPr/>
        </p:nvSpPr>
        <p:spPr>
          <a:xfrm flipH="1">
            <a:off x="7562104" y="1415527"/>
            <a:ext cx="420916" cy="5419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Curva para a Esquerda 7">
            <a:extLst>
              <a:ext uri="{FF2B5EF4-FFF2-40B4-BE49-F238E27FC236}">
                <a16:creationId xmlns:a16="http://schemas.microsoft.com/office/drawing/2014/main" id="{C9621191-0495-4850-9EFA-510ECB5DAD0E}"/>
              </a:ext>
            </a:extLst>
          </p:cNvPr>
          <p:cNvSpPr/>
          <p:nvPr/>
        </p:nvSpPr>
        <p:spPr>
          <a:xfrm>
            <a:off x="3946376" y="2512325"/>
            <a:ext cx="769257" cy="88537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E2B1E6EF-DC1C-40EE-9737-494476BDADC3}"/>
              </a:ext>
            </a:extLst>
          </p:cNvPr>
          <p:cNvSpPr txBox="1"/>
          <p:nvPr/>
        </p:nvSpPr>
        <p:spPr>
          <a:xfrm>
            <a:off x="6380252" y="2442569"/>
            <a:ext cx="4048018" cy="646331"/>
          </a:xfrm>
          <a:prstGeom prst="rect">
            <a:avLst/>
          </a:prstGeom>
          <a:noFill/>
          <a:ln>
            <a:solidFill>
              <a:srgbClr val="FF0000"/>
            </a:solidFill>
          </a:ln>
        </p:spPr>
        <p:txBody>
          <a:bodyPr wrap="square" rtlCol="0">
            <a:spAutoFit/>
          </a:bodyPr>
          <a:lstStyle/>
          <a:p>
            <a:r>
              <a:rPr lang="pt-BR" b="1" dirty="0">
                <a:solidFill>
                  <a:schemeClr val="bg1"/>
                </a:solidFill>
                <a:latin typeface="Arial" panose="020B0604020202020204" pitchFamily="34" charset="0"/>
                <a:cs typeface="Arial" panose="020B0604020202020204" pitchFamily="34" charset="0"/>
              </a:rPr>
              <a:t>NSUF. CAR .C/ FRAÇÃO DE EJEÇÃO PRESERVADA </a:t>
            </a:r>
            <a:r>
              <a:rPr lang="pt-BR" b="1" dirty="0" err="1">
                <a:solidFill>
                  <a:schemeClr val="bg1"/>
                </a:solidFill>
                <a:latin typeface="Arial" panose="020B0604020202020204" pitchFamily="34" charset="0"/>
                <a:cs typeface="Arial" panose="020B0604020202020204" pitchFamily="34" charset="0"/>
              </a:rPr>
              <a:t>ICFEp</a:t>
            </a:r>
            <a:endParaRPr lang="pt-BR" b="1" dirty="0">
              <a:latin typeface="Arial" panose="020B0604020202020204" pitchFamily="34" charset="0"/>
              <a:cs typeface="Arial" panose="020B0604020202020204" pitchFamily="34" charset="0"/>
            </a:endParaRPr>
          </a:p>
        </p:txBody>
      </p:sp>
      <p:sp>
        <p:nvSpPr>
          <p:cNvPr id="2" name="Retângulo 1">
            <a:extLst>
              <a:ext uri="{FF2B5EF4-FFF2-40B4-BE49-F238E27FC236}">
                <a16:creationId xmlns:a16="http://schemas.microsoft.com/office/drawing/2014/main" id="{91FD5B37-C8DF-412F-A125-7A826D17E6BF}"/>
              </a:ext>
            </a:extLst>
          </p:cNvPr>
          <p:cNvSpPr/>
          <p:nvPr/>
        </p:nvSpPr>
        <p:spPr>
          <a:xfrm>
            <a:off x="1691335" y="5568042"/>
            <a:ext cx="2549096" cy="307777"/>
          </a:xfrm>
          <a:prstGeom prst="rect">
            <a:avLst/>
          </a:prstGeom>
        </p:spPr>
        <p:txBody>
          <a:bodyPr wrap="none">
            <a:spAutoFit/>
          </a:bodyPr>
          <a:lstStyle/>
          <a:p>
            <a:pPr lvl="0" defTabSz="914400" eaLnBrk="0" fontAlgn="base" hangingPunct="0">
              <a:spcBef>
                <a:spcPct val="0"/>
              </a:spcBef>
              <a:spcAft>
                <a:spcPct val="0"/>
              </a:spcAft>
            </a:pPr>
            <a:r>
              <a:rPr lang="pt-PT" altLang="pt-BR" sz="1400" b="1" dirty="0">
                <a:solidFill>
                  <a:schemeClr val="bg1"/>
                </a:solidFill>
                <a:latin typeface="Arial" panose="020B0604020202020204" pitchFamily="34" charset="0"/>
              </a:rPr>
              <a:t>DISFUNÇÃO DIASTÓLICA</a:t>
            </a:r>
            <a:r>
              <a:rPr lang="pt-PT" altLang="pt-BR" sz="1400" b="1" dirty="0">
                <a:latin typeface="Arial" panose="020B0604020202020204" pitchFamily="34" charset="0"/>
              </a:rPr>
              <a:t>O</a:t>
            </a:r>
          </a:p>
        </p:txBody>
      </p:sp>
    </p:spTree>
    <p:extLst>
      <p:ext uri="{BB962C8B-B14F-4D97-AF65-F5344CB8AC3E}">
        <p14:creationId xmlns:p14="http://schemas.microsoft.com/office/powerpoint/2010/main" val="400423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34FF5EC-3E70-4C3C-87DB-8EA1C200BFAC}"/>
              </a:ext>
            </a:extLst>
          </p:cNvPr>
          <p:cNvPicPr>
            <a:picLocks noChangeAspect="1"/>
          </p:cNvPicPr>
          <p:nvPr/>
        </p:nvPicPr>
        <p:blipFill>
          <a:blip r:embed="rId2"/>
          <a:stretch>
            <a:fillRect/>
          </a:stretch>
        </p:blipFill>
        <p:spPr>
          <a:xfrm>
            <a:off x="-159657" y="-25576"/>
            <a:ext cx="12511313" cy="6883576"/>
          </a:xfrm>
          <a:prstGeom prst="rect">
            <a:avLst/>
          </a:prstGeom>
        </p:spPr>
      </p:pic>
      <p:sp>
        <p:nvSpPr>
          <p:cNvPr id="5" name="CaixaDeTexto 4">
            <a:extLst>
              <a:ext uri="{FF2B5EF4-FFF2-40B4-BE49-F238E27FC236}">
                <a16:creationId xmlns:a16="http://schemas.microsoft.com/office/drawing/2014/main" id="{9B981BF5-5490-42E9-8AEC-242CE0D70A48}"/>
              </a:ext>
            </a:extLst>
          </p:cNvPr>
          <p:cNvSpPr txBox="1"/>
          <p:nvPr/>
        </p:nvSpPr>
        <p:spPr>
          <a:xfrm>
            <a:off x="6678202" y="1520576"/>
            <a:ext cx="5513797" cy="1200329"/>
          </a:xfrm>
          <a:prstGeom prst="rect">
            <a:avLst/>
          </a:prstGeom>
          <a:noFill/>
        </p:spPr>
        <p:txBody>
          <a:bodyPr wrap="square" rtlCol="0">
            <a:spAutoFit/>
          </a:bodyPr>
          <a:lstStyle/>
          <a:p>
            <a:r>
              <a:rPr lang="pt-BR" dirty="0"/>
              <a:t> </a:t>
            </a:r>
            <a:r>
              <a:rPr lang="pt-BR" b="1" dirty="0">
                <a:solidFill>
                  <a:schemeClr val="bg1"/>
                </a:solidFill>
                <a:latin typeface="Arial" panose="020B0604020202020204" pitchFamily="34" charset="0"/>
                <a:cs typeface="Arial" panose="020B0604020202020204" pitchFamily="34" charset="0"/>
              </a:rPr>
              <a:t>MEV faz parte do tratamento do DM e consiste na adesão a hábitos saudáveis como alimentação variada, realização de exercício físico, consumo equilibrado de tabaco e álcool. </a:t>
            </a:r>
            <a:endParaRPr lang="pt-BR" sz="2400" b="1" dirty="0">
              <a:solidFill>
                <a:schemeClr val="bg1"/>
              </a:solidFill>
              <a:latin typeface="Arial" panose="020B0604020202020204" pitchFamily="34" charset="0"/>
              <a:cs typeface="Arial" panose="020B0604020202020204" pitchFamily="34" charset="0"/>
            </a:endParaRPr>
          </a:p>
        </p:txBody>
      </p:sp>
      <p:sp>
        <p:nvSpPr>
          <p:cNvPr id="3" name="CaixaDeTexto 2">
            <a:extLst>
              <a:ext uri="{FF2B5EF4-FFF2-40B4-BE49-F238E27FC236}">
                <a16:creationId xmlns:a16="http://schemas.microsoft.com/office/drawing/2014/main" id="{1112D607-8BDD-48BD-8E85-6F7BD0F8318A}"/>
              </a:ext>
            </a:extLst>
          </p:cNvPr>
          <p:cNvSpPr txBox="1"/>
          <p:nvPr/>
        </p:nvSpPr>
        <p:spPr>
          <a:xfrm>
            <a:off x="1027416" y="3416212"/>
            <a:ext cx="5239820" cy="646331"/>
          </a:xfrm>
          <a:prstGeom prst="rect">
            <a:avLst/>
          </a:prstGeom>
          <a:noFill/>
          <a:ln w="38100">
            <a:solidFill>
              <a:schemeClr val="accent6"/>
            </a:solidFill>
          </a:ln>
        </p:spPr>
        <p:txBody>
          <a:bodyPr wrap="square" rtlCol="0">
            <a:spAutoFit/>
          </a:bodyPr>
          <a:lstStyle/>
          <a:p>
            <a:r>
              <a:rPr lang="pt-BR" b="1" dirty="0">
                <a:solidFill>
                  <a:schemeClr val="bg1"/>
                </a:solidFill>
                <a:latin typeface="Arial" panose="020B0604020202020204" pitchFamily="34" charset="0"/>
                <a:cs typeface="Arial" panose="020B0604020202020204" pitchFamily="34" charset="0"/>
              </a:rPr>
              <a:t>REDUZIR O PESO REDUZ A INSUFICIÊNCIA CARDÍACA</a:t>
            </a:r>
          </a:p>
        </p:txBody>
      </p:sp>
      <p:sp>
        <p:nvSpPr>
          <p:cNvPr id="4" name="CaixaDeTexto 3">
            <a:extLst>
              <a:ext uri="{FF2B5EF4-FFF2-40B4-BE49-F238E27FC236}">
                <a16:creationId xmlns:a16="http://schemas.microsoft.com/office/drawing/2014/main" id="{BA41838E-C3DC-4E8D-8309-61BBD7D64098}"/>
              </a:ext>
            </a:extLst>
          </p:cNvPr>
          <p:cNvSpPr txBox="1"/>
          <p:nvPr/>
        </p:nvSpPr>
        <p:spPr>
          <a:xfrm>
            <a:off x="7267252" y="4267057"/>
            <a:ext cx="4335695" cy="646331"/>
          </a:xfrm>
          <a:prstGeom prst="rect">
            <a:avLst/>
          </a:prstGeom>
          <a:noFill/>
          <a:ln w="28575">
            <a:solidFill>
              <a:srgbClr val="FF0000"/>
            </a:solidFill>
          </a:ln>
        </p:spPr>
        <p:txBody>
          <a:bodyPr wrap="square" rtlCol="0">
            <a:spAutoFit/>
          </a:bodyPr>
          <a:lstStyle/>
          <a:p>
            <a:r>
              <a:rPr lang="pt-BR" b="1" dirty="0">
                <a:solidFill>
                  <a:schemeClr val="bg1"/>
                </a:solidFill>
                <a:latin typeface="Arial" panose="020B0604020202020204" pitchFamily="34" charset="0"/>
                <a:cs typeface="Arial" panose="020B0604020202020204" pitchFamily="34" charset="0"/>
              </a:rPr>
              <a:t>QUANTO MAIS SE PERDE PESO MAIS SE REDUZ A  INSUF. CARDÍACA</a:t>
            </a:r>
          </a:p>
        </p:txBody>
      </p:sp>
    </p:spTree>
    <p:extLst>
      <p:ext uri="{BB962C8B-B14F-4D97-AF65-F5344CB8AC3E}">
        <p14:creationId xmlns:p14="http://schemas.microsoft.com/office/powerpoint/2010/main" val="2011615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6A7231-8F2B-4646-8B19-6E9BA19A4C94}"/>
              </a:ext>
            </a:extLst>
          </p:cNvPr>
          <p:cNvSpPr>
            <a:spLocks noChangeArrowheads="1"/>
          </p:cNvSpPr>
          <p:nvPr/>
        </p:nvSpPr>
        <p:spPr bwMode="auto">
          <a:xfrm>
            <a:off x="0" y="0"/>
            <a:ext cx="12192000" cy="1139825"/>
          </a:xfrm>
          <a:prstGeom prst="rect">
            <a:avLst/>
          </a:prstGeom>
          <a:solidFill>
            <a:schemeClr val="bg2">
              <a:lumMod val="60000"/>
              <a:lumOff val="40000"/>
            </a:schemeClr>
          </a:solidFill>
          <a:ln w="76200">
            <a:solidFill>
              <a:srgbClr val="FFFF00"/>
            </a:solidFill>
            <a:miter lim="800000"/>
            <a:headEnd/>
            <a:tailEnd/>
          </a:ln>
          <a:effectLst/>
        </p:spPr>
        <p:txBody>
          <a:bodyPr anchor="ctr" anchorCtr="1"/>
          <a:lstStyle/>
          <a:p>
            <a:pPr algn="ctr">
              <a:defRPr/>
            </a:pPr>
            <a:r>
              <a:rPr lang="pt-BR" sz="3200" b="1" dirty="0">
                <a:latin typeface="Arial" panose="020B0604020202020204" pitchFamily="34" charset="0"/>
                <a:cs typeface="Arial" panose="020B0604020202020204" pitchFamily="34" charset="0"/>
              </a:rPr>
              <a:t>ESTEATOSE CARDÍACA</a:t>
            </a:r>
          </a:p>
        </p:txBody>
      </p:sp>
      <p:sp>
        <p:nvSpPr>
          <p:cNvPr id="5" name="CaixaDeTexto 4">
            <a:extLst>
              <a:ext uri="{FF2B5EF4-FFF2-40B4-BE49-F238E27FC236}">
                <a16:creationId xmlns:a16="http://schemas.microsoft.com/office/drawing/2014/main" id="{C42D55A7-0248-43C6-A9ED-276DFC3FBFEB}"/>
              </a:ext>
            </a:extLst>
          </p:cNvPr>
          <p:cNvSpPr txBox="1"/>
          <p:nvPr/>
        </p:nvSpPr>
        <p:spPr>
          <a:xfrm>
            <a:off x="473338" y="2366682"/>
            <a:ext cx="11542956" cy="3046988"/>
          </a:xfrm>
          <a:prstGeom prst="rect">
            <a:avLst/>
          </a:prstGeom>
          <a:noFill/>
        </p:spPr>
        <p:txBody>
          <a:bodyPr wrap="square" rtlCol="0">
            <a:spAutoFit/>
          </a:bodyPr>
          <a:lstStyle/>
          <a:p>
            <a:r>
              <a:rPr lang="pt-BR" sz="3200" b="1" dirty="0">
                <a:latin typeface="Arial" panose="020B0604020202020204" pitchFamily="34" charset="0"/>
                <a:cs typeface="Arial" panose="020B0604020202020204" pitchFamily="34" charset="0"/>
              </a:rPr>
              <a:t>SE O CORAÇÃO É RUIM PARA DIAGNOSTICAR GORDURA,</a:t>
            </a:r>
          </a:p>
          <a:p>
            <a:r>
              <a:rPr lang="pt-BR" sz="3200" b="1" dirty="0">
                <a:latin typeface="Arial" panose="020B0604020202020204" pitchFamily="34" charset="0"/>
                <a:cs typeface="Arial" panose="020B0604020202020204" pitchFamily="34" charset="0"/>
              </a:rPr>
              <a:t>E VOCÊ ENCONTRA  ESTEATOSE HEPÁTICA NO ULTRASSOM ASSOCIADA À REDUÇÃO DA FUNÇÃO DIASTÓLICA, PODEMOS AFIRMAR QUE TEM  ESTEATOSE CARDÍACA ASSOCIADA.</a:t>
            </a:r>
          </a:p>
        </p:txBody>
      </p:sp>
    </p:spTree>
    <p:extLst>
      <p:ext uri="{BB962C8B-B14F-4D97-AF65-F5344CB8AC3E}">
        <p14:creationId xmlns:p14="http://schemas.microsoft.com/office/powerpoint/2010/main" val="3575903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781767-0F9B-4468-99E0-CF197F5D2332}"/>
              </a:ext>
            </a:extLst>
          </p:cNvPr>
          <p:cNvSpPr>
            <a:spLocks noGrp="1"/>
          </p:cNvSpPr>
          <p:nvPr>
            <p:ph type="title"/>
          </p:nvPr>
        </p:nvSpPr>
        <p:spPr>
          <a:xfrm>
            <a:off x="2387175" y="1333844"/>
            <a:ext cx="7298871" cy="5329714"/>
          </a:xfrm>
          <a:ln w="76200">
            <a:solidFill>
              <a:schemeClr val="tx1"/>
            </a:solidFill>
          </a:ln>
        </p:spPr>
        <p:txBody>
          <a:bodyPr>
            <a:normAutofit fontScale="90000"/>
          </a:bodyPr>
          <a:lstStyle/>
          <a:p>
            <a:pPr algn="ctr"/>
            <a:br>
              <a:rPr lang="pt-BR" sz="2000" b="1" dirty="0"/>
            </a:br>
            <a:br>
              <a:rPr lang="pt-BR" sz="2000" b="1" dirty="0"/>
            </a:br>
            <a:br>
              <a:rPr lang="pt-BR" sz="2000" b="1" dirty="0"/>
            </a:br>
            <a:br>
              <a:rPr lang="pt-BR" sz="2000" b="1" dirty="0"/>
            </a:br>
            <a:br>
              <a:rPr lang="pt-BR" sz="2000" b="1" dirty="0"/>
            </a:br>
            <a:br>
              <a:rPr lang="pt-BR" sz="2000" b="1" dirty="0"/>
            </a:br>
            <a:br>
              <a:rPr lang="pt-BR" sz="2000" b="1" dirty="0"/>
            </a:br>
            <a:br>
              <a:rPr lang="pt-BR" sz="2000" b="1" dirty="0"/>
            </a:br>
            <a:br>
              <a:rPr lang="pt-BR" sz="2000" b="1" dirty="0"/>
            </a:br>
            <a:br>
              <a:rPr lang="pt-BR" sz="2000" b="1" dirty="0"/>
            </a:br>
            <a:r>
              <a:rPr lang="pt-BR" sz="1800" b="1" dirty="0"/>
              <a:t>ISSO </a:t>
            </a:r>
            <a:r>
              <a:rPr lang="pt-BR" sz="1600" b="1" dirty="0"/>
              <a:t>É SÓ UMA GORDURINHA !!!!  </a:t>
            </a:r>
            <a:br>
              <a:rPr lang="pt-BR" sz="1600" b="1" dirty="0"/>
            </a:br>
            <a:br>
              <a:rPr lang="pt-BR" sz="1600" b="1" dirty="0"/>
            </a:br>
            <a:r>
              <a:rPr lang="pt-BR" sz="1600" b="1" dirty="0"/>
              <a:t>TODO MUNDO TEM ISSO !!!! </a:t>
            </a:r>
            <a:br>
              <a:rPr lang="pt-BR" sz="1600" b="1" dirty="0"/>
            </a:br>
            <a:br>
              <a:rPr lang="pt-BR" sz="1600" b="1" dirty="0"/>
            </a:br>
            <a:r>
              <a:rPr lang="pt-BR" sz="1600" b="1" dirty="0"/>
              <a:t>TODO ULTRASSOM TEM  ESTEATOSE.  </a:t>
            </a:r>
            <a:br>
              <a:rPr lang="pt-BR" sz="1600" b="1" dirty="0"/>
            </a:br>
            <a:br>
              <a:rPr lang="pt-BR" sz="1600" b="1" dirty="0"/>
            </a:br>
            <a:r>
              <a:rPr lang="pt-BR" sz="1600" b="1" dirty="0"/>
              <a:t>ESTEATOSE NÃO EXISTE FOI ALGO QUE BOTARAM NA SUA CABEÇA </a:t>
            </a:r>
            <a:br>
              <a:rPr lang="pt-BR" sz="1600" b="1" dirty="0"/>
            </a:br>
            <a:br>
              <a:rPr lang="pt-BR" sz="1600" b="1" dirty="0"/>
            </a:br>
            <a:r>
              <a:rPr lang="pt-BR" sz="2000" b="1" dirty="0">
                <a:solidFill>
                  <a:srgbClr val="FF0000"/>
                </a:solidFill>
              </a:rPr>
              <a:t>VERDADES</a:t>
            </a:r>
            <a:br>
              <a:rPr lang="pt-BR" sz="1600" b="1" dirty="0"/>
            </a:br>
            <a:r>
              <a:rPr lang="pt-BR" sz="1600" b="1" dirty="0"/>
              <a:t>nem todo </a:t>
            </a:r>
            <a:r>
              <a:rPr lang="pt-BR" sz="1600" b="1" dirty="0" err="1"/>
              <a:t>obEso</a:t>
            </a:r>
            <a:r>
              <a:rPr lang="pt-BR" sz="1600" b="1" dirty="0"/>
              <a:t> tem esteatose </a:t>
            </a:r>
            <a:br>
              <a:rPr lang="pt-BR" sz="1600" b="1" dirty="0"/>
            </a:br>
            <a:br>
              <a:rPr lang="pt-BR" sz="1600" b="1" dirty="0"/>
            </a:br>
            <a:r>
              <a:rPr lang="pt-BR" sz="1600" b="1" dirty="0"/>
              <a:t>ESTEATOSE  É UM MARCADOR INDEPENDENTE DA SÍNDROME  METABÓLICA</a:t>
            </a:r>
            <a:br>
              <a:rPr lang="pt-BR" sz="1600" b="1" dirty="0"/>
            </a:br>
            <a:r>
              <a:rPr lang="pt-BR" sz="1600" b="1" dirty="0"/>
              <a:t>E DE OUTROS FATORES DE RISCO  DCV </a:t>
            </a:r>
            <a:br>
              <a:rPr lang="pt-BR" sz="1600" b="1" dirty="0"/>
            </a:br>
            <a:br>
              <a:rPr lang="pt-BR" sz="1600" b="1" dirty="0"/>
            </a:br>
            <a:r>
              <a:rPr lang="pt-BR" sz="1600" b="1" dirty="0"/>
              <a:t>EXISTEM PACIENTES MAGROS COM ESTEATOSE </a:t>
            </a:r>
            <a:br>
              <a:rPr lang="pt-BR" sz="1600" b="1" dirty="0"/>
            </a:br>
            <a:br>
              <a:rPr lang="pt-BR" sz="1600" b="1" dirty="0"/>
            </a:br>
            <a:r>
              <a:rPr lang="pt-BR" sz="1600" b="1" dirty="0"/>
              <a:t>EXISTEM PACIENTES DIABÉTICOS SEM ESTEATOSE E OS COM ESTEATOSE EVOLUEM PIOR</a:t>
            </a:r>
            <a:br>
              <a:rPr lang="pt-BR" sz="1600" b="1" dirty="0"/>
            </a:br>
            <a:br>
              <a:rPr lang="pt-BR" sz="1600" b="1" dirty="0"/>
            </a:br>
            <a:r>
              <a:rPr lang="pt-BR" sz="1600" b="1" dirty="0"/>
              <a:t>fatores genéticos e populacionais tem um papel importante na esteatose</a:t>
            </a:r>
            <a:br>
              <a:rPr lang="pt-BR" sz="1800" b="1" dirty="0"/>
            </a:br>
            <a:br>
              <a:rPr lang="pt-BR" sz="1800" b="1" dirty="0"/>
            </a:br>
            <a:br>
              <a:rPr lang="pt-BR" sz="1800" b="1" dirty="0"/>
            </a:br>
            <a:br>
              <a:rPr lang="pt-BR" sz="1800" b="1" dirty="0"/>
            </a:br>
            <a:br>
              <a:rPr lang="pt-BR" sz="1800" b="1" dirty="0"/>
            </a:br>
            <a:br>
              <a:rPr lang="pt-BR" sz="1800" b="1" dirty="0"/>
            </a:br>
            <a:br>
              <a:rPr lang="pt-BR" sz="1800" b="1" dirty="0"/>
            </a:br>
            <a:br>
              <a:rPr lang="pt-BR" sz="1800" b="1" dirty="0"/>
            </a:br>
            <a:br>
              <a:rPr lang="pt-BR" sz="1800" b="1" dirty="0"/>
            </a:br>
            <a:br>
              <a:rPr lang="pt-BR" sz="1800" b="1" dirty="0"/>
            </a:br>
            <a:endParaRPr lang="pt-BR" sz="1800" b="1" dirty="0"/>
          </a:p>
        </p:txBody>
      </p:sp>
      <p:pic>
        <p:nvPicPr>
          <p:cNvPr id="3" name="Picture 2" descr="Obesidade">
            <a:extLst>
              <a:ext uri="{FF2B5EF4-FFF2-40B4-BE49-F238E27FC236}">
                <a16:creationId xmlns:a16="http://schemas.microsoft.com/office/drawing/2014/main" id="{52BD30A4-7832-4E32-8869-4CC879C0F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43" y="2518287"/>
            <a:ext cx="1834136" cy="136261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Obesidade infantil: o que você precisa saber - Hospital Sagrada Familia.">
            <a:extLst>
              <a:ext uri="{FF2B5EF4-FFF2-40B4-BE49-F238E27FC236}">
                <a16:creationId xmlns:a16="http://schemas.microsoft.com/office/drawing/2014/main" id="{4B8C4F49-76EF-48EE-BD47-49FA7A4129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145" y="4149011"/>
            <a:ext cx="1834135" cy="122053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ais com obesidade apresentam 80% de chance de terem filhos obesos">
            <a:extLst>
              <a:ext uri="{FF2B5EF4-FFF2-40B4-BE49-F238E27FC236}">
                <a16:creationId xmlns:a16="http://schemas.microsoft.com/office/drawing/2014/main" id="{CD37EC69-8D10-4E54-9940-9DBBD7EEB2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1153" y="3217313"/>
            <a:ext cx="1808702" cy="101287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Obesidade, Tudo Sobre Essa 'Epidemia' Mundial, Saiba Aqui!">
            <a:extLst>
              <a:ext uri="{FF2B5EF4-FFF2-40B4-BE49-F238E27FC236}">
                <a16:creationId xmlns:a16="http://schemas.microsoft.com/office/drawing/2014/main" id="{A2B2EA38-B809-4A4E-AC69-6CADDAAE7C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47931" y="4824632"/>
            <a:ext cx="1441924" cy="108982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 obesidade está ligada diretamente ao emocional">
            <a:extLst>
              <a:ext uri="{FF2B5EF4-FFF2-40B4-BE49-F238E27FC236}">
                <a16:creationId xmlns:a16="http://schemas.microsoft.com/office/drawing/2014/main" id="{913B6700-57C4-43AC-A538-8501A83C26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33" y="5369545"/>
            <a:ext cx="1808702" cy="148845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7 consequências e riscos da obesidade para a saúde">
            <a:extLst>
              <a:ext uri="{FF2B5EF4-FFF2-40B4-BE49-F238E27FC236}">
                <a16:creationId xmlns:a16="http://schemas.microsoft.com/office/drawing/2014/main" id="{03E8BEAC-5290-4771-9756-B76482D204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09047" y="1621658"/>
            <a:ext cx="1880808" cy="75106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Paradoxo da obesidade: existe mesmo ou é mito?">
            <a:extLst>
              <a:ext uri="{FF2B5EF4-FFF2-40B4-BE49-F238E27FC236}">
                <a16:creationId xmlns:a16="http://schemas.microsoft.com/office/drawing/2014/main" id="{5B1CE823-654F-4896-BBE3-B65808E6CF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904" y="1333844"/>
            <a:ext cx="890215" cy="102651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35A9ABA9-0616-4ECE-AD5B-D60E1FB3B22B}"/>
              </a:ext>
            </a:extLst>
          </p:cNvPr>
          <p:cNvSpPr>
            <a:spLocks noChangeArrowheads="1"/>
          </p:cNvSpPr>
          <p:nvPr/>
        </p:nvSpPr>
        <p:spPr bwMode="auto">
          <a:xfrm>
            <a:off x="0" y="0"/>
            <a:ext cx="12192000" cy="1139825"/>
          </a:xfrm>
          <a:prstGeom prst="rect">
            <a:avLst/>
          </a:prstGeom>
          <a:solidFill>
            <a:schemeClr val="bg2">
              <a:lumMod val="60000"/>
              <a:lumOff val="40000"/>
            </a:schemeClr>
          </a:solidFill>
          <a:ln w="76200">
            <a:solidFill>
              <a:srgbClr val="FFFF00"/>
            </a:solidFill>
            <a:miter lim="800000"/>
            <a:headEnd/>
            <a:tailEnd/>
          </a:ln>
          <a:effectLst/>
        </p:spPr>
        <p:txBody>
          <a:bodyPr anchor="ctr" anchorCtr="1"/>
          <a:lstStyle/>
          <a:p>
            <a:pPr algn="ctr">
              <a:defRPr/>
            </a:pPr>
            <a:r>
              <a:rPr lang="pt-BR" sz="3200" b="1" dirty="0">
                <a:latin typeface="Arial" panose="020B0604020202020204" pitchFamily="34" charset="0"/>
                <a:cs typeface="Arial" panose="020B0604020202020204" pitchFamily="34" charset="0"/>
              </a:rPr>
              <a:t> MITOS E VERDADES SOBRE ESTEATOSE HEPÁTICA</a:t>
            </a:r>
          </a:p>
        </p:txBody>
      </p:sp>
      <p:pic>
        <p:nvPicPr>
          <p:cNvPr id="4" name="Imagem 3">
            <a:extLst>
              <a:ext uri="{FF2B5EF4-FFF2-40B4-BE49-F238E27FC236}">
                <a16:creationId xmlns:a16="http://schemas.microsoft.com/office/drawing/2014/main" id="{D42D2052-FA82-41B4-A3AC-C63947D47D11}"/>
              </a:ext>
            </a:extLst>
          </p:cNvPr>
          <p:cNvPicPr>
            <a:picLocks noChangeAspect="1"/>
          </p:cNvPicPr>
          <p:nvPr/>
        </p:nvPicPr>
        <p:blipFill>
          <a:blip r:embed="rId10"/>
          <a:stretch>
            <a:fillRect/>
          </a:stretch>
        </p:blipFill>
        <p:spPr>
          <a:xfrm>
            <a:off x="2479043" y="1484857"/>
            <a:ext cx="1533739" cy="1714739"/>
          </a:xfrm>
          <a:prstGeom prst="rect">
            <a:avLst/>
          </a:prstGeom>
          <a:ln w="3175">
            <a:solidFill>
              <a:srgbClr val="FF0000"/>
            </a:solidFill>
          </a:ln>
        </p:spPr>
      </p:pic>
      <p:sp>
        <p:nvSpPr>
          <p:cNvPr id="5" name="CaixaDeTexto 4">
            <a:extLst>
              <a:ext uri="{FF2B5EF4-FFF2-40B4-BE49-F238E27FC236}">
                <a16:creationId xmlns:a16="http://schemas.microsoft.com/office/drawing/2014/main" id="{AE7E3645-F5D4-EB8A-0153-31960C36BEA1}"/>
              </a:ext>
            </a:extLst>
          </p:cNvPr>
          <p:cNvSpPr txBox="1"/>
          <p:nvPr/>
        </p:nvSpPr>
        <p:spPr>
          <a:xfrm flipH="1">
            <a:off x="5252429" y="1656334"/>
            <a:ext cx="1050851" cy="381533"/>
          </a:xfrm>
          <a:prstGeom prst="rect">
            <a:avLst/>
          </a:prstGeom>
          <a:noFill/>
        </p:spPr>
        <p:txBody>
          <a:bodyPr wrap="square" rtlCol="0">
            <a:spAutoFit/>
          </a:bodyPr>
          <a:lstStyle/>
          <a:p>
            <a:r>
              <a:rPr lang="pt-BR" dirty="0">
                <a:solidFill>
                  <a:srgbClr val="FF0000"/>
                </a:solidFill>
              </a:rPr>
              <a:t>MITOS</a:t>
            </a:r>
          </a:p>
        </p:txBody>
      </p:sp>
    </p:spTree>
    <p:extLst>
      <p:ext uri="{BB962C8B-B14F-4D97-AF65-F5344CB8AC3E}">
        <p14:creationId xmlns:p14="http://schemas.microsoft.com/office/powerpoint/2010/main" val="1741750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6BD9324-2766-B90D-A36F-086445867667}"/>
              </a:ext>
            </a:extLst>
          </p:cNvPr>
          <p:cNvSpPr txBox="1"/>
          <p:nvPr/>
        </p:nvSpPr>
        <p:spPr>
          <a:xfrm>
            <a:off x="204396" y="1593201"/>
            <a:ext cx="7490947" cy="5293757"/>
          </a:xfrm>
          <a:prstGeom prst="rect">
            <a:avLst/>
          </a:prstGeom>
          <a:noFill/>
          <a:ln w="38100">
            <a:solidFill>
              <a:schemeClr val="bg2">
                <a:lumMod val="60000"/>
                <a:lumOff val="40000"/>
              </a:schemeClr>
            </a:solidFill>
          </a:ln>
        </p:spPr>
        <p:txBody>
          <a:bodyPr wrap="square">
            <a:spAutoFit/>
          </a:bodyPr>
          <a:lstStyle/>
          <a:p>
            <a:pPr algn="just">
              <a:buFont typeface="Arial" charset="0"/>
              <a:buNone/>
              <a:defRPr/>
            </a:pPr>
            <a:endParaRPr lang="pt-BR" altLang="pt-BR" b="1" i="1" dirty="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p>
            <a:pPr algn="just">
              <a:buFont typeface="Arial" charset="0"/>
              <a:buNone/>
              <a:defRPr/>
            </a:pPr>
            <a:r>
              <a:rPr lang="pt-BR" altLang="pt-BR" sz="1600" b="1" i="1" dirty="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ULTRASSONOGRAFIA.</a:t>
            </a:r>
          </a:p>
          <a:p>
            <a:pPr algn="just">
              <a:buFont typeface="Arial" charset="0"/>
              <a:buNone/>
              <a:defRPr/>
            </a:pPr>
            <a:endParaRPr lang="pt-BR" altLang="pt-BR" sz="1600" b="1" i="1" dirty="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p>
            <a:pPr algn="just">
              <a:buFont typeface="Arial" charset="0"/>
              <a:buNone/>
              <a:defRPr/>
            </a:pPr>
            <a:endParaRPr lang="pt-BR" altLang="pt-BR" sz="1600" b="1" i="1" dirty="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p>
            <a:pPr algn="just">
              <a:buFont typeface="Arial" charset="0"/>
              <a:buNone/>
              <a:defRPr/>
            </a:pPr>
            <a:endParaRPr lang="pt-BR" altLang="pt-BR" sz="1600" b="1" i="1" dirty="0">
              <a:solidFill>
                <a:srgbClr val="FF0000"/>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p>
            <a:pPr algn="just">
              <a:buFont typeface="Arial" charset="0"/>
              <a:buNone/>
              <a:defRPr/>
            </a:pPr>
            <a:endParaRPr lang="pt-BR" altLang="pt-BR" sz="1600" b="1" i="1" dirty="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p>
            <a:pPr algn="just">
              <a:buFont typeface="Arial" charset="0"/>
              <a:buNone/>
              <a:defRPr/>
            </a:pPr>
            <a:endParaRPr lang="pt-BR" altLang="pt-BR" sz="1600" b="1" i="1" dirty="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p>
            <a:pPr algn="just">
              <a:buFont typeface="Arial" charset="0"/>
              <a:buNone/>
              <a:defRPr/>
            </a:pPr>
            <a:r>
              <a:rPr lang="pt-BR" altLang="pt-BR" sz="1600" b="1" i="1" dirty="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QUANTIFICAÇÃO DA ESTEATOSE  (TAI)</a:t>
            </a:r>
          </a:p>
          <a:p>
            <a:pPr algn="just">
              <a:buFont typeface="Arial" charset="0"/>
              <a:buNone/>
              <a:defRPr/>
            </a:pPr>
            <a:endParaRPr lang="pt-BR" altLang="pt-BR" sz="1600" b="1" i="1" dirty="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p>
            <a:pPr algn="just">
              <a:buFont typeface="Arial" charset="0"/>
              <a:buNone/>
              <a:defRPr/>
            </a:pPr>
            <a:endParaRPr lang="pt-BR" altLang="pt-BR" sz="1600" b="1" i="1" dirty="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p>
            <a:pPr algn="just">
              <a:buFont typeface="Arial" charset="0"/>
              <a:buNone/>
              <a:defRPr/>
            </a:pPr>
            <a:endParaRPr lang="pt-BR" altLang="pt-BR" sz="1600" b="1" i="1" dirty="0">
              <a:solidFill>
                <a:srgbClr val="FF0000"/>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p>
            <a:pPr algn="just">
              <a:buFont typeface="Arial" charset="0"/>
              <a:buNone/>
              <a:defRPr/>
            </a:pPr>
            <a:endParaRPr lang="pt-BR" altLang="pt-BR" sz="1600" b="1" i="1" dirty="0">
              <a:solidFill>
                <a:srgbClr val="FF0000"/>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p>
            <a:pPr algn="just">
              <a:buFont typeface="Arial" charset="0"/>
              <a:buNone/>
              <a:defRPr/>
            </a:pPr>
            <a:r>
              <a:rPr lang="pt-BR" altLang="pt-BR" sz="1600" b="1" i="1" dirty="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QUANTIFICAÇÃO DA INFLAMAÇÃO (TSI)</a:t>
            </a:r>
          </a:p>
          <a:p>
            <a:pPr algn="just">
              <a:buFont typeface="Arial" charset="0"/>
              <a:buNone/>
              <a:defRPr/>
            </a:pPr>
            <a:endParaRPr lang="pt-BR" altLang="pt-BR" sz="1600" b="1" i="1" dirty="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p>
            <a:pPr algn="just">
              <a:buFont typeface="Arial" charset="0"/>
              <a:buNone/>
              <a:defRPr/>
            </a:pPr>
            <a:endParaRPr lang="pt-BR" altLang="pt-BR" sz="1600" b="1" i="1" dirty="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p>
            <a:pPr algn="just">
              <a:buFont typeface="Arial" charset="0"/>
              <a:buNone/>
              <a:defRPr/>
            </a:pPr>
            <a:endParaRPr lang="pt-BR" altLang="pt-BR" sz="1600" b="1" i="1" dirty="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p>
            <a:pPr algn="just">
              <a:buFont typeface="Arial" charset="0"/>
              <a:buNone/>
              <a:defRPr/>
            </a:pPr>
            <a:endParaRPr lang="pt-BR" altLang="pt-BR" sz="1600" b="1" i="1" dirty="0">
              <a:solidFill>
                <a:srgbClr val="FF0000"/>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p>
            <a:pPr algn="just">
              <a:buFont typeface="Arial" charset="0"/>
              <a:buNone/>
              <a:defRPr/>
            </a:pPr>
            <a:endParaRPr lang="pt-BR" altLang="pt-BR" sz="1600" b="1" i="1" dirty="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p>
            <a:pPr algn="just">
              <a:buFont typeface="Arial" charset="0"/>
              <a:buNone/>
              <a:defRPr/>
            </a:pPr>
            <a:r>
              <a:rPr lang="pt-BR" altLang="pt-BR" sz="1600" b="1" i="1" dirty="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 ELASTOGRAFIA 2D SHEAR WAVE QUANTIFICAÇÃO DE  FIBROSE</a:t>
            </a:r>
          </a:p>
          <a:p>
            <a:pPr algn="just">
              <a:buFont typeface="Arial" charset="0"/>
              <a:buNone/>
              <a:defRPr/>
            </a:pPr>
            <a:r>
              <a:rPr lang="pt-BR" altLang="pt-BR" sz="1600" b="1" i="1" dirty="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        </a:t>
            </a:r>
          </a:p>
          <a:p>
            <a:pPr>
              <a:buFont typeface="Arial" charset="0"/>
              <a:buNone/>
              <a:defRPr/>
            </a:pPr>
            <a:r>
              <a:rPr lang="pt-BR" altLang="pt-BR" sz="1600" b="1" i="1" dirty="0">
                <a:solidFill>
                  <a:schemeClr val="tx1">
                    <a:lumMod val="95000"/>
                  </a:schemeClr>
                </a:solidFill>
                <a:effectLst>
                  <a:outerShdw blurRad="38100" dist="38100" dir="2700000" algn="tl">
                    <a:srgbClr val="000000">
                      <a:alpha val="43137"/>
                    </a:srgbClr>
                  </a:outerShdw>
                </a:effectLst>
                <a:ea typeface="ＭＳ Ｐゴシック" pitchFamily="34" charset="-128"/>
              </a:rPr>
              <a:t> </a:t>
            </a:r>
          </a:p>
        </p:txBody>
      </p:sp>
      <p:sp>
        <p:nvSpPr>
          <p:cNvPr id="6" name="Rectangle 2">
            <a:extLst>
              <a:ext uri="{FF2B5EF4-FFF2-40B4-BE49-F238E27FC236}">
                <a16:creationId xmlns:a16="http://schemas.microsoft.com/office/drawing/2014/main" id="{DEA0C22C-92CB-15DA-6F5C-3A10135885FF}"/>
              </a:ext>
            </a:extLst>
          </p:cNvPr>
          <p:cNvSpPr>
            <a:spLocks noChangeArrowheads="1"/>
          </p:cNvSpPr>
          <p:nvPr/>
        </p:nvSpPr>
        <p:spPr bwMode="auto">
          <a:xfrm>
            <a:off x="96819" y="217263"/>
            <a:ext cx="11951746" cy="1174546"/>
          </a:xfrm>
          <a:prstGeom prst="rect">
            <a:avLst/>
          </a:prstGeom>
          <a:solidFill>
            <a:schemeClr val="bg2">
              <a:lumMod val="60000"/>
              <a:lumOff val="40000"/>
            </a:schemeClr>
          </a:solidFill>
          <a:ln w="76200">
            <a:solidFill>
              <a:srgbClr val="FFFF00"/>
            </a:solidFill>
            <a:miter lim="800000"/>
            <a:headEnd/>
            <a:tailEnd/>
          </a:ln>
          <a:effectLst/>
        </p:spPr>
        <p:txBody>
          <a:bodyPr anchor="ctr" anchorCtr="1"/>
          <a:lstStyle/>
          <a:p>
            <a:pPr algn="ctr">
              <a:defRPr/>
            </a:pPr>
            <a:endParaRPr lang="pt-BR" sz="2800" b="1" i="1" u="sng" dirty="0">
              <a:latin typeface="Arial" charset="0"/>
            </a:endParaRPr>
          </a:p>
          <a:p>
            <a:pPr algn="ctr">
              <a:defRPr/>
            </a:pPr>
            <a:r>
              <a:rPr lang="pt-BR" sz="2800" b="1" i="1" u="sng" dirty="0">
                <a:latin typeface="Arial" charset="0"/>
              </a:rPr>
              <a:t>MÉTODOS NÃO INVASIVOS NA DHGNA</a:t>
            </a:r>
          </a:p>
          <a:p>
            <a:pPr algn="ctr">
              <a:defRPr/>
            </a:pPr>
            <a:r>
              <a:rPr lang="pt-BR" sz="2800" b="1" i="1" u="sng" dirty="0">
                <a:latin typeface="Arial" charset="0"/>
              </a:rPr>
              <a:t>ESTUDO HEPÁTICO MULTIPARAMÉTRICO </a:t>
            </a:r>
          </a:p>
          <a:p>
            <a:pPr algn="ctr">
              <a:defRPr/>
            </a:pPr>
            <a:r>
              <a:rPr lang="pt-BR" sz="2800" b="1" i="1" u="sng" dirty="0">
                <a:latin typeface="Arial" charset="0"/>
              </a:rPr>
              <a:t>  </a:t>
            </a:r>
          </a:p>
        </p:txBody>
      </p:sp>
      <p:sp>
        <p:nvSpPr>
          <p:cNvPr id="5" name="CaixaDeTexto 4">
            <a:extLst>
              <a:ext uri="{FF2B5EF4-FFF2-40B4-BE49-F238E27FC236}">
                <a16:creationId xmlns:a16="http://schemas.microsoft.com/office/drawing/2014/main" id="{90306E68-E1EA-4844-894F-52BBADB93091}"/>
              </a:ext>
            </a:extLst>
          </p:cNvPr>
          <p:cNvSpPr txBox="1"/>
          <p:nvPr/>
        </p:nvSpPr>
        <p:spPr>
          <a:xfrm>
            <a:off x="4205801" y="3339114"/>
            <a:ext cx="2767282" cy="830997"/>
          </a:xfrm>
          <a:prstGeom prst="rect">
            <a:avLst/>
          </a:prstGeom>
          <a:noFill/>
        </p:spPr>
        <p:txBody>
          <a:bodyPr wrap="square" rtlCol="0">
            <a:spAutoFit/>
          </a:bodyPr>
          <a:lstStyle/>
          <a:p>
            <a:r>
              <a:rPr lang="pt-BR" sz="1600" b="1" i="1" dirty="0">
                <a:latin typeface="Arial" panose="020B0604020202020204" pitchFamily="34" charset="0"/>
                <a:cs typeface="Arial" panose="020B0604020202020204" pitchFamily="34" charset="0"/>
              </a:rPr>
              <a:t>DE MANEIRA OBJETIVA</a:t>
            </a:r>
          </a:p>
          <a:p>
            <a:endParaRPr lang="pt-BR" sz="1400" b="1" dirty="0">
              <a:latin typeface="Arial" panose="020B0604020202020204" pitchFamily="34" charset="0"/>
              <a:cs typeface="Arial" panose="020B0604020202020204" pitchFamily="34" charset="0"/>
            </a:endParaRPr>
          </a:p>
          <a:p>
            <a:endParaRPr lang="pt-BR" b="1" dirty="0">
              <a:latin typeface="Arial" panose="020B0604020202020204" pitchFamily="34" charset="0"/>
              <a:cs typeface="Arial" panose="020B0604020202020204" pitchFamily="34" charset="0"/>
            </a:endParaRPr>
          </a:p>
        </p:txBody>
      </p:sp>
      <p:pic>
        <p:nvPicPr>
          <p:cNvPr id="1030" name="Picture 6" descr="Ultrassonografia da Esteatose Hepática">
            <a:extLst>
              <a:ext uri="{FF2B5EF4-FFF2-40B4-BE49-F238E27FC236}">
                <a16:creationId xmlns:a16="http://schemas.microsoft.com/office/drawing/2014/main" id="{4DBB19E4-68D7-48BE-89DF-E5F33E3FF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2547" y="1892057"/>
            <a:ext cx="1272876" cy="9244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adiologia Brasileira - O papel da ultrassonografia na medida da gordura  subcutânea e visceral e sua correlação com a esteatose hepática">
            <a:extLst>
              <a:ext uri="{FF2B5EF4-FFF2-40B4-BE49-F238E27FC236}">
                <a16:creationId xmlns:a16="http://schemas.microsoft.com/office/drawing/2014/main" id="{710CF1DC-85A0-45D0-9310-F48356DC1F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8490" y="1798718"/>
            <a:ext cx="728555" cy="9299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parelho de ultrassom com carrinho - RS85 Prestige - Samsung - geral / em  preto e branco / com Doppler colorido">
            <a:extLst>
              <a:ext uri="{FF2B5EF4-FFF2-40B4-BE49-F238E27FC236}">
                <a16:creationId xmlns:a16="http://schemas.microsoft.com/office/drawing/2014/main" id="{12448F74-94BC-479E-91C7-2D570912E2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9455" y="3030420"/>
            <a:ext cx="1808253" cy="96870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S85 Prestige">
            <a:extLst>
              <a:ext uri="{FF2B5EF4-FFF2-40B4-BE49-F238E27FC236}">
                <a16:creationId xmlns:a16="http://schemas.microsoft.com/office/drawing/2014/main" id="{9B5664C6-EAB5-4D3E-A357-E1255AAEE3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9455" y="5704558"/>
            <a:ext cx="1808253" cy="101600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parelho de ultrassom com carrinho - RS85 Prestige - Samsung - geral / em  preto e branco / com Doppler colorido">
            <a:extLst>
              <a:ext uri="{FF2B5EF4-FFF2-40B4-BE49-F238E27FC236}">
                <a16:creationId xmlns:a16="http://schemas.microsoft.com/office/drawing/2014/main" id="{D35C155A-0247-42F0-904B-BF61729000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9455" y="4356921"/>
            <a:ext cx="1581792" cy="847389"/>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7798E402-625A-412F-B03D-9CE65943EFAD}"/>
              </a:ext>
            </a:extLst>
          </p:cNvPr>
          <p:cNvSpPr txBox="1"/>
          <p:nvPr/>
        </p:nvSpPr>
        <p:spPr>
          <a:xfrm>
            <a:off x="9811820" y="3349375"/>
            <a:ext cx="1561672" cy="369332"/>
          </a:xfrm>
          <a:prstGeom prst="rect">
            <a:avLst/>
          </a:prstGeom>
          <a:noFill/>
        </p:spPr>
        <p:txBody>
          <a:bodyPr wrap="square" rtlCol="0">
            <a:spAutoFit/>
          </a:bodyPr>
          <a:lstStyle/>
          <a:p>
            <a:r>
              <a:rPr lang="pt-BR" dirty="0"/>
              <a:t>ATENUAÇÃO</a:t>
            </a:r>
          </a:p>
        </p:txBody>
      </p:sp>
      <p:sp>
        <p:nvSpPr>
          <p:cNvPr id="4" name="CaixaDeTexto 3">
            <a:extLst>
              <a:ext uri="{FF2B5EF4-FFF2-40B4-BE49-F238E27FC236}">
                <a16:creationId xmlns:a16="http://schemas.microsoft.com/office/drawing/2014/main" id="{AC74FA03-B69F-461C-B75C-3DE6C9E5A693}"/>
              </a:ext>
            </a:extLst>
          </p:cNvPr>
          <p:cNvSpPr txBox="1"/>
          <p:nvPr/>
        </p:nvSpPr>
        <p:spPr>
          <a:xfrm>
            <a:off x="9811820" y="4561726"/>
            <a:ext cx="1674688" cy="369332"/>
          </a:xfrm>
          <a:prstGeom prst="rect">
            <a:avLst/>
          </a:prstGeom>
          <a:noFill/>
        </p:spPr>
        <p:txBody>
          <a:bodyPr wrap="square" rtlCol="0">
            <a:spAutoFit/>
          </a:bodyPr>
          <a:lstStyle/>
          <a:p>
            <a:r>
              <a:rPr lang="pt-BR" dirty="0"/>
              <a:t>DISPERÇÃO</a:t>
            </a:r>
          </a:p>
        </p:txBody>
      </p:sp>
      <p:sp>
        <p:nvSpPr>
          <p:cNvPr id="7" name="CaixaDeTexto 6">
            <a:extLst>
              <a:ext uri="{FF2B5EF4-FFF2-40B4-BE49-F238E27FC236}">
                <a16:creationId xmlns:a16="http://schemas.microsoft.com/office/drawing/2014/main" id="{A6578665-5AF6-4689-ACDB-C5C58679BE10}"/>
              </a:ext>
            </a:extLst>
          </p:cNvPr>
          <p:cNvSpPr txBox="1"/>
          <p:nvPr/>
        </p:nvSpPr>
        <p:spPr>
          <a:xfrm>
            <a:off x="10028489" y="5774077"/>
            <a:ext cx="1849265" cy="646331"/>
          </a:xfrm>
          <a:prstGeom prst="rect">
            <a:avLst/>
          </a:prstGeom>
          <a:noFill/>
        </p:spPr>
        <p:txBody>
          <a:bodyPr wrap="square" rtlCol="0">
            <a:spAutoFit/>
          </a:bodyPr>
          <a:lstStyle/>
          <a:p>
            <a:r>
              <a:rPr lang="pt-BR" dirty="0"/>
              <a:t>ONDA DE CISALHAMENTO</a:t>
            </a:r>
          </a:p>
        </p:txBody>
      </p:sp>
    </p:spTree>
    <p:extLst>
      <p:ext uri="{BB962C8B-B14F-4D97-AF65-F5344CB8AC3E}">
        <p14:creationId xmlns:p14="http://schemas.microsoft.com/office/powerpoint/2010/main" val="2492016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49629D7-AC37-A59D-B127-DC1BB167A77B}"/>
              </a:ext>
            </a:extLst>
          </p:cNvPr>
          <p:cNvSpPr>
            <a:spLocks noChangeArrowheads="1"/>
          </p:cNvSpPr>
          <p:nvPr/>
        </p:nvSpPr>
        <p:spPr bwMode="auto">
          <a:xfrm>
            <a:off x="0" y="0"/>
            <a:ext cx="12303512" cy="1262489"/>
          </a:xfrm>
          <a:prstGeom prst="rect">
            <a:avLst/>
          </a:prstGeom>
          <a:solidFill>
            <a:schemeClr val="bg2">
              <a:lumMod val="60000"/>
              <a:lumOff val="40000"/>
            </a:schemeClr>
          </a:solidFill>
          <a:ln w="76200">
            <a:solidFill>
              <a:srgbClr val="FFFF00"/>
            </a:solidFill>
            <a:miter lim="800000"/>
            <a:headEnd/>
            <a:tailEnd/>
          </a:ln>
          <a:effectLst/>
        </p:spPr>
        <p:txBody>
          <a:bodyPr anchor="ctr" anchorCtr="1"/>
          <a:lstStyle/>
          <a:p>
            <a:pPr algn="ctr">
              <a:defRPr/>
            </a:pPr>
            <a:r>
              <a:rPr lang="pt-BR" sz="4400" b="1" i="1" dirty="0">
                <a:effectLst>
                  <a:outerShdw blurRad="38100" dist="38100" dir="2700000" algn="tl">
                    <a:srgbClr val="000000"/>
                  </a:outerShdw>
                </a:effectLst>
                <a:latin typeface="Arial" charset="0"/>
              </a:rPr>
              <a:t>GRADUAÇÃO DA ESTEATOSE </a:t>
            </a:r>
            <a:r>
              <a:rPr lang="pt-BR" sz="6600" b="1" i="1" dirty="0">
                <a:effectLst>
                  <a:outerShdw blurRad="38100" dist="38100" dir="2700000" algn="tl">
                    <a:srgbClr val="000000"/>
                  </a:outerShdw>
                </a:effectLst>
                <a:latin typeface="Arial" charset="0"/>
              </a:rPr>
              <a:t>TAI</a:t>
            </a:r>
          </a:p>
        </p:txBody>
      </p:sp>
      <p:pic>
        <p:nvPicPr>
          <p:cNvPr id="4" name="Imagem 3">
            <a:extLst>
              <a:ext uri="{FF2B5EF4-FFF2-40B4-BE49-F238E27FC236}">
                <a16:creationId xmlns:a16="http://schemas.microsoft.com/office/drawing/2014/main" id="{FEA3B707-79B9-1E40-9DC4-9563E0DB7369}"/>
              </a:ext>
            </a:extLst>
          </p:cNvPr>
          <p:cNvPicPr>
            <a:picLocks noChangeAspect="1"/>
          </p:cNvPicPr>
          <p:nvPr/>
        </p:nvPicPr>
        <p:blipFill>
          <a:blip r:embed="rId2"/>
          <a:stretch>
            <a:fillRect/>
          </a:stretch>
        </p:blipFill>
        <p:spPr>
          <a:xfrm>
            <a:off x="659405" y="4320145"/>
            <a:ext cx="3943815" cy="2437540"/>
          </a:xfrm>
          <a:prstGeom prst="rect">
            <a:avLst/>
          </a:prstGeom>
          <a:ln w="9525">
            <a:solidFill>
              <a:srgbClr val="FF0000"/>
            </a:solidFill>
          </a:ln>
        </p:spPr>
      </p:pic>
      <p:pic>
        <p:nvPicPr>
          <p:cNvPr id="10" name="Imagem 9">
            <a:extLst>
              <a:ext uri="{FF2B5EF4-FFF2-40B4-BE49-F238E27FC236}">
                <a16:creationId xmlns:a16="http://schemas.microsoft.com/office/drawing/2014/main" id="{FF8C107F-2213-9F0D-68A6-111A0D5BA12B}"/>
              </a:ext>
            </a:extLst>
          </p:cNvPr>
          <p:cNvPicPr>
            <a:picLocks noChangeAspect="1"/>
          </p:cNvPicPr>
          <p:nvPr/>
        </p:nvPicPr>
        <p:blipFill>
          <a:blip r:embed="rId3"/>
          <a:stretch>
            <a:fillRect/>
          </a:stretch>
        </p:blipFill>
        <p:spPr>
          <a:xfrm>
            <a:off x="5878777" y="4190712"/>
            <a:ext cx="3708490" cy="2295732"/>
          </a:xfrm>
          <a:prstGeom prst="rect">
            <a:avLst/>
          </a:prstGeom>
          <a:ln w="9525">
            <a:solidFill>
              <a:srgbClr val="FF0000"/>
            </a:solidFill>
          </a:ln>
        </p:spPr>
      </p:pic>
      <p:pic>
        <p:nvPicPr>
          <p:cNvPr id="12" name="Imagem 11">
            <a:extLst>
              <a:ext uri="{FF2B5EF4-FFF2-40B4-BE49-F238E27FC236}">
                <a16:creationId xmlns:a16="http://schemas.microsoft.com/office/drawing/2014/main" id="{1F1F7E8B-64EC-9AD1-5897-2311239CD2A3}"/>
              </a:ext>
            </a:extLst>
          </p:cNvPr>
          <p:cNvPicPr>
            <a:picLocks noChangeAspect="1"/>
          </p:cNvPicPr>
          <p:nvPr/>
        </p:nvPicPr>
        <p:blipFill>
          <a:blip r:embed="rId4"/>
          <a:stretch>
            <a:fillRect/>
          </a:stretch>
        </p:blipFill>
        <p:spPr>
          <a:xfrm>
            <a:off x="5878777" y="1519422"/>
            <a:ext cx="3567356" cy="2441409"/>
          </a:xfrm>
          <a:prstGeom prst="rect">
            <a:avLst/>
          </a:prstGeom>
          <a:ln w="9525">
            <a:solidFill>
              <a:srgbClr val="FF0000"/>
            </a:solidFill>
          </a:ln>
        </p:spPr>
      </p:pic>
      <p:sp>
        <p:nvSpPr>
          <p:cNvPr id="15" name="CaixaDeTexto 14">
            <a:extLst>
              <a:ext uri="{FF2B5EF4-FFF2-40B4-BE49-F238E27FC236}">
                <a16:creationId xmlns:a16="http://schemas.microsoft.com/office/drawing/2014/main" id="{A3C361F8-27B9-930B-0504-D6CAD2FAABBF}"/>
              </a:ext>
            </a:extLst>
          </p:cNvPr>
          <p:cNvSpPr txBox="1"/>
          <p:nvPr/>
        </p:nvSpPr>
        <p:spPr>
          <a:xfrm>
            <a:off x="980502" y="5938091"/>
            <a:ext cx="2159306" cy="369332"/>
          </a:xfrm>
          <a:prstGeom prst="rect">
            <a:avLst/>
          </a:prstGeom>
          <a:noFill/>
        </p:spPr>
        <p:txBody>
          <a:bodyPr wrap="square" rtlCol="0">
            <a:spAutoFit/>
          </a:bodyPr>
          <a:lstStyle/>
          <a:p>
            <a:r>
              <a:rPr lang="pt-BR" dirty="0"/>
              <a:t>ESTEATOSE   GRAU 1</a:t>
            </a:r>
          </a:p>
        </p:txBody>
      </p:sp>
      <p:sp>
        <p:nvSpPr>
          <p:cNvPr id="16" name="CaixaDeTexto 15">
            <a:extLst>
              <a:ext uri="{FF2B5EF4-FFF2-40B4-BE49-F238E27FC236}">
                <a16:creationId xmlns:a16="http://schemas.microsoft.com/office/drawing/2014/main" id="{D3476595-F90F-282E-3963-125A3C60F9F4}"/>
              </a:ext>
            </a:extLst>
          </p:cNvPr>
          <p:cNvSpPr txBox="1"/>
          <p:nvPr/>
        </p:nvSpPr>
        <p:spPr>
          <a:xfrm>
            <a:off x="6325981" y="3384700"/>
            <a:ext cx="2264077" cy="369332"/>
          </a:xfrm>
          <a:prstGeom prst="rect">
            <a:avLst/>
          </a:prstGeom>
          <a:noFill/>
        </p:spPr>
        <p:txBody>
          <a:bodyPr wrap="square" rtlCol="0">
            <a:spAutoFit/>
          </a:bodyPr>
          <a:lstStyle/>
          <a:p>
            <a:r>
              <a:rPr lang="pt-BR" dirty="0"/>
              <a:t>ESTEATOSE GRAU 2</a:t>
            </a:r>
          </a:p>
        </p:txBody>
      </p:sp>
      <p:sp>
        <p:nvSpPr>
          <p:cNvPr id="18" name="CaixaDeTexto 17">
            <a:extLst>
              <a:ext uri="{FF2B5EF4-FFF2-40B4-BE49-F238E27FC236}">
                <a16:creationId xmlns:a16="http://schemas.microsoft.com/office/drawing/2014/main" id="{7DDF02A8-B620-1CCB-CEED-ED263B721E14}"/>
              </a:ext>
            </a:extLst>
          </p:cNvPr>
          <p:cNvSpPr txBox="1"/>
          <p:nvPr/>
        </p:nvSpPr>
        <p:spPr>
          <a:xfrm>
            <a:off x="6411817" y="6081259"/>
            <a:ext cx="2473891" cy="369332"/>
          </a:xfrm>
          <a:prstGeom prst="rect">
            <a:avLst/>
          </a:prstGeom>
          <a:noFill/>
        </p:spPr>
        <p:txBody>
          <a:bodyPr wrap="square" rtlCol="0">
            <a:spAutoFit/>
          </a:bodyPr>
          <a:lstStyle/>
          <a:p>
            <a:r>
              <a:rPr lang="pt-BR" dirty="0"/>
              <a:t>ESTEATOSE GRAU 3</a:t>
            </a:r>
          </a:p>
        </p:txBody>
      </p:sp>
      <p:pic>
        <p:nvPicPr>
          <p:cNvPr id="3" name="Imagem 2">
            <a:extLst>
              <a:ext uri="{FF2B5EF4-FFF2-40B4-BE49-F238E27FC236}">
                <a16:creationId xmlns:a16="http://schemas.microsoft.com/office/drawing/2014/main" id="{C173E045-DD34-3E62-AED3-C7536C9FB176}"/>
              </a:ext>
            </a:extLst>
          </p:cNvPr>
          <p:cNvPicPr>
            <a:picLocks noChangeAspect="1"/>
          </p:cNvPicPr>
          <p:nvPr/>
        </p:nvPicPr>
        <p:blipFill>
          <a:blip r:embed="rId5"/>
          <a:stretch>
            <a:fillRect/>
          </a:stretch>
        </p:blipFill>
        <p:spPr>
          <a:xfrm>
            <a:off x="642427" y="1573843"/>
            <a:ext cx="3887120" cy="2546588"/>
          </a:xfrm>
          <a:prstGeom prst="rect">
            <a:avLst/>
          </a:prstGeom>
          <a:ln w="9525">
            <a:solidFill>
              <a:srgbClr val="FF0000"/>
            </a:solidFill>
          </a:ln>
        </p:spPr>
      </p:pic>
      <p:sp>
        <p:nvSpPr>
          <p:cNvPr id="5" name="CaixaDeTexto 4">
            <a:extLst>
              <a:ext uri="{FF2B5EF4-FFF2-40B4-BE49-F238E27FC236}">
                <a16:creationId xmlns:a16="http://schemas.microsoft.com/office/drawing/2014/main" id="{8DB28892-9ED2-5E48-DAE2-80C4E4B3E64D}"/>
              </a:ext>
            </a:extLst>
          </p:cNvPr>
          <p:cNvSpPr txBox="1"/>
          <p:nvPr/>
        </p:nvSpPr>
        <p:spPr>
          <a:xfrm>
            <a:off x="1927952" y="3591499"/>
            <a:ext cx="1759328" cy="369332"/>
          </a:xfrm>
          <a:prstGeom prst="rect">
            <a:avLst/>
          </a:prstGeom>
          <a:noFill/>
        </p:spPr>
        <p:txBody>
          <a:bodyPr wrap="none" rtlCol="0">
            <a:spAutoFit/>
          </a:bodyPr>
          <a:lstStyle/>
          <a:p>
            <a:r>
              <a:rPr lang="pt-BR" dirty="0"/>
              <a:t>ESTEATOSE ZERO</a:t>
            </a:r>
          </a:p>
        </p:txBody>
      </p:sp>
    </p:spTree>
    <p:extLst>
      <p:ext uri="{BB962C8B-B14F-4D97-AF65-F5344CB8AC3E}">
        <p14:creationId xmlns:p14="http://schemas.microsoft.com/office/powerpoint/2010/main" val="621619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49629D7-AC37-A59D-B127-DC1BB167A77B}"/>
              </a:ext>
            </a:extLst>
          </p:cNvPr>
          <p:cNvSpPr>
            <a:spLocks noChangeArrowheads="1"/>
          </p:cNvSpPr>
          <p:nvPr/>
        </p:nvSpPr>
        <p:spPr bwMode="auto">
          <a:xfrm>
            <a:off x="7434" y="0"/>
            <a:ext cx="12184566" cy="1139825"/>
          </a:xfrm>
          <a:prstGeom prst="rect">
            <a:avLst/>
          </a:prstGeom>
          <a:solidFill>
            <a:schemeClr val="bg2">
              <a:lumMod val="60000"/>
              <a:lumOff val="40000"/>
            </a:schemeClr>
          </a:solidFill>
          <a:ln w="76200">
            <a:solidFill>
              <a:srgbClr val="FFFF00"/>
            </a:solidFill>
            <a:miter lim="800000"/>
            <a:headEnd/>
            <a:tailEnd/>
          </a:ln>
          <a:effectLst/>
        </p:spPr>
        <p:txBody>
          <a:bodyPr anchor="ctr" anchorCtr="1"/>
          <a:lstStyle/>
          <a:p>
            <a:pPr algn="ctr">
              <a:defRPr/>
            </a:pPr>
            <a:r>
              <a:rPr lang="pt-BR" sz="2800" b="1" i="1" dirty="0">
                <a:effectLst>
                  <a:outerShdw blurRad="38100" dist="38100" dir="2700000" algn="tl">
                    <a:srgbClr val="000000"/>
                  </a:outerShdw>
                </a:effectLst>
                <a:latin typeface="Arial" charset="0"/>
              </a:rPr>
              <a:t>ELASTOGRAFIA GRADUAÇÃO DA FIBROSE</a:t>
            </a:r>
          </a:p>
        </p:txBody>
      </p:sp>
      <p:pic>
        <p:nvPicPr>
          <p:cNvPr id="4" name="Imagem 3">
            <a:extLst>
              <a:ext uri="{FF2B5EF4-FFF2-40B4-BE49-F238E27FC236}">
                <a16:creationId xmlns:a16="http://schemas.microsoft.com/office/drawing/2014/main" id="{EE9C0388-B5C1-F476-00BC-EB746F44B840}"/>
              </a:ext>
            </a:extLst>
          </p:cNvPr>
          <p:cNvPicPr>
            <a:picLocks noChangeAspect="1"/>
          </p:cNvPicPr>
          <p:nvPr/>
        </p:nvPicPr>
        <p:blipFill>
          <a:blip r:embed="rId3"/>
          <a:stretch>
            <a:fillRect/>
          </a:stretch>
        </p:blipFill>
        <p:spPr>
          <a:xfrm>
            <a:off x="3668751" y="1369439"/>
            <a:ext cx="4609215" cy="2592683"/>
          </a:xfrm>
          <a:prstGeom prst="rect">
            <a:avLst/>
          </a:prstGeom>
          <a:ln w="19050">
            <a:solidFill>
              <a:schemeClr val="tx1"/>
            </a:solidFill>
            <a:prstDash val="lgDashDotDot"/>
          </a:ln>
        </p:spPr>
      </p:pic>
      <p:pic>
        <p:nvPicPr>
          <p:cNvPr id="6" name="Imagem 5">
            <a:extLst>
              <a:ext uri="{FF2B5EF4-FFF2-40B4-BE49-F238E27FC236}">
                <a16:creationId xmlns:a16="http://schemas.microsoft.com/office/drawing/2014/main" id="{CC268DEE-0529-32BA-9EFC-F19370176E0E}"/>
              </a:ext>
            </a:extLst>
          </p:cNvPr>
          <p:cNvPicPr>
            <a:picLocks noChangeAspect="1"/>
          </p:cNvPicPr>
          <p:nvPr/>
        </p:nvPicPr>
        <p:blipFill>
          <a:blip r:embed="rId4"/>
          <a:stretch>
            <a:fillRect/>
          </a:stretch>
        </p:blipFill>
        <p:spPr>
          <a:xfrm>
            <a:off x="8274204" y="1354064"/>
            <a:ext cx="3772220" cy="2581612"/>
          </a:xfrm>
          <a:prstGeom prst="rect">
            <a:avLst/>
          </a:prstGeom>
          <a:ln w="28575">
            <a:solidFill>
              <a:schemeClr val="tx1"/>
            </a:solidFill>
            <a:prstDash val="dash"/>
          </a:ln>
        </p:spPr>
      </p:pic>
      <p:pic>
        <p:nvPicPr>
          <p:cNvPr id="3" name="Imagem 2">
            <a:extLst>
              <a:ext uri="{FF2B5EF4-FFF2-40B4-BE49-F238E27FC236}">
                <a16:creationId xmlns:a16="http://schemas.microsoft.com/office/drawing/2014/main" id="{BFA7502F-DB28-3544-2170-9E9E1ECA9450}"/>
              </a:ext>
            </a:extLst>
          </p:cNvPr>
          <p:cNvPicPr>
            <a:picLocks noChangeAspect="1"/>
          </p:cNvPicPr>
          <p:nvPr/>
        </p:nvPicPr>
        <p:blipFill>
          <a:blip r:embed="rId5"/>
          <a:stretch>
            <a:fillRect/>
          </a:stretch>
        </p:blipFill>
        <p:spPr>
          <a:xfrm>
            <a:off x="1483497" y="4237946"/>
            <a:ext cx="3732550" cy="2449486"/>
          </a:xfrm>
          <a:prstGeom prst="rect">
            <a:avLst/>
          </a:prstGeom>
          <a:ln w="19050">
            <a:solidFill>
              <a:schemeClr val="tx1"/>
            </a:solidFill>
            <a:prstDash val="dash"/>
          </a:ln>
        </p:spPr>
      </p:pic>
      <p:pic>
        <p:nvPicPr>
          <p:cNvPr id="7" name="Imagem 6">
            <a:extLst>
              <a:ext uri="{FF2B5EF4-FFF2-40B4-BE49-F238E27FC236}">
                <a16:creationId xmlns:a16="http://schemas.microsoft.com/office/drawing/2014/main" id="{EA5956BB-59BC-02FB-2232-C5F8C0033130}"/>
              </a:ext>
            </a:extLst>
          </p:cNvPr>
          <p:cNvPicPr>
            <a:picLocks noChangeAspect="1"/>
          </p:cNvPicPr>
          <p:nvPr/>
        </p:nvPicPr>
        <p:blipFill>
          <a:blip r:embed="rId6"/>
          <a:stretch>
            <a:fillRect/>
          </a:stretch>
        </p:blipFill>
        <p:spPr>
          <a:xfrm>
            <a:off x="5776331" y="4128024"/>
            <a:ext cx="4296328" cy="2419972"/>
          </a:xfrm>
          <a:prstGeom prst="rect">
            <a:avLst/>
          </a:prstGeom>
          <a:ln w="12700">
            <a:solidFill>
              <a:schemeClr val="tx1"/>
            </a:solidFill>
            <a:prstDash val="dash"/>
          </a:ln>
        </p:spPr>
      </p:pic>
      <p:sp>
        <p:nvSpPr>
          <p:cNvPr id="8" name="CaixaDeTexto 7">
            <a:extLst>
              <a:ext uri="{FF2B5EF4-FFF2-40B4-BE49-F238E27FC236}">
                <a16:creationId xmlns:a16="http://schemas.microsoft.com/office/drawing/2014/main" id="{D6679CFC-8250-FDBC-34AB-1DE126FB30DE}"/>
              </a:ext>
            </a:extLst>
          </p:cNvPr>
          <p:cNvSpPr txBox="1"/>
          <p:nvPr/>
        </p:nvSpPr>
        <p:spPr>
          <a:xfrm>
            <a:off x="1275565" y="3429000"/>
            <a:ext cx="1489938" cy="369332"/>
          </a:xfrm>
          <a:prstGeom prst="rect">
            <a:avLst/>
          </a:prstGeom>
          <a:noFill/>
        </p:spPr>
        <p:txBody>
          <a:bodyPr wrap="square" rtlCol="0">
            <a:spAutoFit/>
          </a:bodyPr>
          <a:lstStyle/>
          <a:p>
            <a:r>
              <a:rPr lang="pt-BR" dirty="0" err="1"/>
              <a:t>fib</a:t>
            </a:r>
            <a:endParaRPr lang="pt-BR" dirty="0"/>
          </a:p>
        </p:txBody>
      </p:sp>
      <p:pic>
        <p:nvPicPr>
          <p:cNvPr id="10" name="Imagem 9">
            <a:extLst>
              <a:ext uri="{FF2B5EF4-FFF2-40B4-BE49-F238E27FC236}">
                <a16:creationId xmlns:a16="http://schemas.microsoft.com/office/drawing/2014/main" id="{6D8AC3E0-5593-C09F-F0DA-6909FBC46C1A}"/>
              </a:ext>
            </a:extLst>
          </p:cNvPr>
          <p:cNvPicPr>
            <a:picLocks noChangeAspect="1"/>
          </p:cNvPicPr>
          <p:nvPr/>
        </p:nvPicPr>
        <p:blipFill>
          <a:blip r:embed="rId3"/>
          <a:stretch>
            <a:fillRect/>
          </a:stretch>
        </p:blipFill>
        <p:spPr>
          <a:xfrm>
            <a:off x="57586" y="1251355"/>
            <a:ext cx="4266590" cy="2592683"/>
          </a:xfrm>
          <a:prstGeom prst="rect">
            <a:avLst/>
          </a:prstGeom>
          <a:ln w="19050">
            <a:solidFill>
              <a:schemeClr val="tx1"/>
            </a:solidFill>
            <a:prstDash val="lgDash"/>
          </a:ln>
        </p:spPr>
      </p:pic>
      <p:sp>
        <p:nvSpPr>
          <p:cNvPr id="11" name="CaixaDeTexto 10">
            <a:extLst>
              <a:ext uri="{FF2B5EF4-FFF2-40B4-BE49-F238E27FC236}">
                <a16:creationId xmlns:a16="http://schemas.microsoft.com/office/drawing/2014/main" id="{8AD9302A-1B4A-9916-592F-09A006638935}"/>
              </a:ext>
            </a:extLst>
          </p:cNvPr>
          <p:cNvSpPr txBox="1"/>
          <p:nvPr/>
        </p:nvSpPr>
        <p:spPr>
          <a:xfrm>
            <a:off x="1275565" y="3122341"/>
            <a:ext cx="1128259" cy="369332"/>
          </a:xfrm>
          <a:prstGeom prst="rect">
            <a:avLst/>
          </a:prstGeom>
          <a:noFill/>
        </p:spPr>
        <p:txBody>
          <a:bodyPr wrap="square" rtlCol="0">
            <a:spAutoFit/>
          </a:bodyPr>
          <a:lstStyle/>
          <a:p>
            <a:r>
              <a:rPr lang="pt-BR" dirty="0"/>
              <a:t>F0</a:t>
            </a:r>
          </a:p>
        </p:txBody>
      </p:sp>
      <p:sp>
        <p:nvSpPr>
          <p:cNvPr id="14" name="CaixaDeTexto 13">
            <a:extLst>
              <a:ext uri="{FF2B5EF4-FFF2-40B4-BE49-F238E27FC236}">
                <a16:creationId xmlns:a16="http://schemas.microsoft.com/office/drawing/2014/main" id="{7F47FAFB-E23A-F5F9-14B8-65F7EE6A4213}"/>
              </a:ext>
            </a:extLst>
          </p:cNvPr>
          <p:cNvSpPr txBox="1"/>
          <p:nvPr/>
        </p:nvSpPr>
        <p:spPr>
          <a:xfrm>
            <a:off x="8780514" y="3200401"/>
            <a:ext cx="874709" cy="369332"/>
          </a:xfrm>
          <a:prstGeom prst="rect">
            <a:avLst/>
          </a:prstGeom>
          <a:noFill/>
        </p:spPr>
        <p:txBody>
          <a:bodyPr wrap="square" rtlCol="0">
            <a:spAutoFit/>
          </a:bodyPr>
          <a:lstStyle/>
          <a:p>
            <a:r>
              <a:rPr lang="pt-BR" dirty="0"/>
              <a:t>F2</a:t>
            </a:r>
          </a:p>
        </p:txBody>
      </p:sp>
      <p:sp>
        <p:nvSpPr>
          <p:cNvPr id="15" name="CaixaDeTexto 14">
            <a:extLst>
              <a:ext uri="{FF2B5EF4-FFF2-40B4-BE49-F238E27FC236}">
                <a16:creationId xmlns:a16="http://schemas.microsoft.com/office/drawing/2014/main" id="{43392745-3958-14BD-3161-76C927BE1447}"/>
              </a:ext>
            </a:extLst>
          </p:cNvPr>
          <p:cNvSpPr txBox="1"/>
          <p:nvPr/>
        </p:nvSpPr>
        <p:spPr>
          <a:xfrm>
            <a:off x="2403824" y="5910146"/>
            <a:ext cx="1264927" cy="369332"/>
          </a:xfrm>
          <a:prstGeom prst="rect">
            <a:avLst/>
          </a:prstGeom>
          <a:noFill/>
        </p:spPr>
        <p:txBody>
          <a:bodyPr wrap="square" rtlCol="0">
            <a:spAutoFit/>
          </a:bodyPr>
          <a:lstStyle/>
          <a:p>
            <a:r>
              <a:rPr lang="pt-BR" dirty="0"/>
              <a:t>F3</a:t>
            </a:r>
          </a:p>
        </p:txBody>
      </p:sp>
      <p:sp>
        <p:nvSpPr>
          <p:cNvPr id="16" name="CaixaDeTexto 15">
            <a:extLst>
              <a:ext uri="{FF2B5EF4-FFF2-40B4-BE49-F238E27FC236}">
                <a16:creationId xmlns:a16="http://schemas.microsoft.com/office/drawing/2014/main" id="{58CFDBD9-04A9-E6AA-3920-95DC19F59315}"/>
              </a:ext>
            </a:extLst>
          </p:cNvPr>
          <p:cNvSpPr txBox="1"/>
          <p:nvPr/>
        </p:nvSpPr>
        <p:spPr>
          <a:xfrm>
            <a:off x="6936058" y="6094812"/>
            <a:ext cx="1338146" cy="369332"/>
          </a:xfrm>
          <a:prstGeom prst="rect">
            <a:avLst/>
          </a:prstGeom>
          <a:noFill/>
        </p:spPr>
        <p:txBody>
          <a:bodyPr wrap="square" rtlCol="0">
            <a:spAutoFit/>
          </a:bodyPr>
          <a:lstStyle/>
          <a:p>
            <a:r>
              <a:rPr lang="pt-BR" dirty="0"/>
              <a:t>F4</a:t>
            </a:r>
          </a:p>
        </p:txBody>
      </p:sp>
      <p:sp>
        <p:nvSpPr>
          <p:cNvPr id="2" name="CaixaDeTexto 1"/>
          <p:cNvSpPr txBox="1"/>
          <p:nvPr/>
        </p:nvSpPr>
        <p:spPr>
          <a:xfrm>
            <a:off x="4951394" y="3244334"/>
            <a:ext cx="529305" cy="369332"/>
          </a:xfrm>
          <a:prstGeom prst="rect">
            <a:avLst/>
          </a:prstGeom>
          <a:noFill/>
        </p:spPr>
        <p:txBody>
          <a:bodyPr wrap="square" rtlCol="0">
            <a:spAutoFit/>
          </a:bodyPr>
          <a:lstStyle/>
          <a:p>
            <a:r>
              <a:rPr lang="pt-BR" dirty="0"/>
              <a:t>F1</a:t>
            </a:r>
          </a:p>
        </p:txBody>
      </p:sp>
    </p:spTree>
    <p:extLst>
      <p:ext uri="{BB962C8B-B14F-4D97-AF65-F5344CB8AC3E}">
        <p14:creationId xmlns:p14="http://schemas.microsoft.com/office/powerpoint/2010/main" val="1230318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A480B77B-EC3C-4CF7-9F8C-78CFB4F8ED00}"/>
              </a:ext>
            </a:extLst>
          </p:cNvPr>
          <p:cNvPicPr>
            <a:picLocks noChangeAspect="1"/>
          </p:cNvPicPr>
          <p:nvPr/>
        </p:nvPicPr>
        <p:blipFill>
          <a:blip r:embed="rId2"/>
          <a:stretch>
            <a:fillRect/>
          </a:stretch>
        </p:blipFill>
        <p:spPr>
          <a:xfrm>
            <a:off x="4686240" y="4380065"/>
            <a:ext cx="4075193" cy="2093455"/>
          </a:xfrm>
          <a:prstGeom prst="rect">
            <a:avLst/>
          </a:prstGeom>
          <a:ln w="38100">
            <a:solidFill>
              <a:srgbClr val="FF0000"/>
            </a:solidFill>
          </a:ln>
        </p:spPr>
      </p:pic>
      <p:sp>
        <p:nvSpPr>
          <p:cNvPr id="3" name="Rectangle 2">
            <a:extLst>
              <a:ext uri="{FF2B5EF4-FFF2-40B4-BE49-F238E27FC236}">
                <a16:creationId xmlns:a16="http://schemas.microsoft.com/office/drawing/2014/main" id="{D9BD6E1B-AA6F-46DF-BCF1-A690509C17D0}"/>
              </a:ext>
            </a:extLst>
          </p:cNvPr>
          <p:cNvSpPr>
            <a:spLocks noChangeArrowheads="1"/>
          </p:cNvSpPr>
          <p:nvPr/>
        </p:nvSpPr>
        <p:spPr bwMode="auto">
          <a:xfrm>
            <a:off x="7434" y="0"/>
            <a:ext cx="12184566" cy="1139825"/>
          </a:xfrm>
          <a:prstGeom prst="rect">
            <a:avLst/>
          </a:prstGeom>
          <a:solidFill>
            <a:schemeClr val="bg2">
              <a:lumMod val="60000"/>
              <a:lumOff val="40000"/>
            </a:schemeClr>
          </a:solidFill>
          <a:ln w="76200">
            <a:solidFill>
              <a:srgbClr val="FFFF00"/>
            </a:solidFill>
            <a:miter lim="800000"/>
            <a:headEnd/>
            <a:tailEnd/>
          </a:ln>
          <a:effectLst/>
        </p:spPr>
        <p:txBody>
          <a:bodyPr anchor="ctr" anchorCtr="1"/>
          <a:lstStyle/>
          <a:p>
            <a:pPr algn="ctr">
              <a:defRPr/>
            </a:pPr>
            <a:r>
              <a:rPr lang="pt-BR" sz="3200" b="1" i="1" dirty="0">
                <a:effectLst>
                  <a:outerShdw blurRad="38100" dist="38100" dir="2700000" algn="tl">
                    <a:srgbClr val="000000"/>
                  </a:outerShdw>
                </a:effectLst>
                <a:latin typeface="Arial" charset="0"/>
              </a:rPr>
              <a:t>FIB- 4 É UM MARCADOR UTIL PARA O CLINICO USAR NO CONSULTORIO</a:t>
            </a:r>
          </a:p>
        </p:txBody>
      </p:sp>
      <p:pic>
        <p:nvPicPr>
          <p:cNvPr id="1026" name="Picture 2" descr="Elastografia Hepática - CDN – Centro Diagnóstico Niterói">
            <a:extLst>
              <a:ext uri="{FF2B5EF4-FFF2-40B4-BE49-F238E27FC236}">
                <a16:creationId xmlns:a16="http://schemas.microsoft.com/office/drawing/2014/main" id="{E1D10378-8CEF-40FD-A068-BCD7A7CD5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0" y="4833710"/>
            <a:ext cx="2286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F8AC9E55-36F7-4962-8406-116267FD1D75}"/>
              </a:ext>
            </a:extLst>
          </p:cNvPr>
          <p:cNvPicPr>
            <a:picLocks noChangeAspect="1"/>
          </p:cNvPicPr>
          <p:nvPr/>
        </p:nvPicPr>
        <p:blipFill>
          <a:blip r:embed="rId4"/>
          <a:stretch>
            <a:fillRect/>
          </a:stretch>
        </p:blipFill>
        <p:spPr>
          <a:xfrm>
            <a:off x="183127" y="2057064"/>
            <a:ext cx="4181721" cy="3160087"/>
          </a:xfrm>
          <a:prstGeom prst="rect">
            <a:avLst/>
          </a:prstGeom>
          <a:ln w="38100">
            <a:solidFill>
              <a:srgbClr val="FF0000"/>
            </a:solidFill>
          </a:ln>
        </p:spPr>
      </p:pic>
      <p:sp>
        <p:nvSpPr>
          <p:cNvPr id="11" name="CaixaDeTexto 10">
            <a:extLst>
              <a:ext uri="{FF2B5EF4-FFF2-40B4-BE49-F238E27FC236}">
                <a16:creationId xmlns:a16="http://schemas.microsoft.com/office/drawing/2014/main" id="{A61E0A2F-5856-4A1E-A909-E7922C090D3E}"/>
              </a:ext>
            </a:extLst>
          </p:cNvPr>
          <p:cNvSpPr txBox="1"/>
          <p:nvPr/>
        </p:nvSpPr>
        <p:spPr>
          <a:xfrm>
            <a:off x="636997" y="3930817"/>
            <a:ext cx="626725" cy="338554"/>
          </a:xfrm>
          <a:prstGeom prst="rect">
            <a:avLst/>
          </a:prstGeom>
          <a:noFill/>
        </p:spPr>
        <p:txBody>
          <a:bodyPr wrap="square" rtlCol="0">
            <a:spAutoFit/>
          </a:bodyPr>
          <a:lstStyle/>
          <a:p>
            <a:r>
              <a:rPr lang="pt-BR" sz="1600" b="1" dirty="0">
                <a:solidFill>
                  <a:schemeClr val="bg1"/>
                </a:solidFill>
              </a:rPr>
              <a:t>TGP</a:t>
            </a:r>
          </a:p>
        </p:txBody>
      </p:sp>
      <p:sp>
        <p:nvSpPr>
          <p:cNvPr id="12" name="CaixaDeTexto 11">
            <a:extLst>
              <a:ext uri="{FF2B5EF4-FFF2-40B4-BE49-F238E27FC236}">
                <a16:creationId xmlns:a16="http://schemas.microsoft.com/office/drawing/2014/main" id="{AE5BF5F7-1FB4-470C-A57E-55DA0011BEE1}"/>
              </a:ext>
            </a:extLst>
          </p:cNvPr>
          <p:cNvSpPr txBox="1"/>
          <p:nvPr/>
        </p:nvSpPr>
        <p:spPr>
          <a:xfrm>
            <a:off x="636997" y="4365903"/>
            <a:ext cx="626725" cy="338554"/>
          </a:xfrm>
          <a:prstGeom prst="rect">
            <a:avLst/>
          </a:prstGeom>
          <a:noFill/>
        </p:spPr>
        <p:txBody>
          <a:bodyPr wrap="square" rtlCol="0">
            <a:spAutoFit/>
          </a:bodyPr>
          <a:lstStyle/>
          <a:p>
            <a:r>
              <a:rPr lang="pt-BR" sz="1600" b="1" dirty="0">
                <a:solidFill>
                  <a:schemeClr val="bg1"/>
                </a:solidFill>
              </a:rPr>
              <a:t>TGO</a:t>
            </a:r>
          </a:p>
        </p:txBody>
      </p:sp>
      <p:sp>
        <p:nvSpPr>
          <p:cNvPr id="14" name="Seta: para a Direita 13">
            <a:extLst>
              <a:ext uri="{FF2B5EF4-FFF2-40B4-BE49-F238E27FC236}">
                <a16:creationId xmlns:a16="http://schemas.microsoft.com/office/drawing/2014/main" id="{5F897C12-C7D5-408F-BFDE-BFAACEE9313B}"/>
              </a:ext>
            </a:extLst>
          </p:cNvPr>
          <p:cNvSpPr/>
          <p:nvPr/>
        </p:nvSpPr>
        <p:spPr>
          <a:xfrm>
            <a:off x="8927592" y="526897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7" name="Imagem 16">
            <a:extLst>
              <a:ext uri="{FF2B5EF4-FFF2-40B4-BE49-F238E27FC236}">
                <a16:creationId xmlns:a16="http://schemas.microsoft.com/office/drawing/2014/main" id="{39AB4927-F5B3-422F-93ED-F1B36A380818}"/>
              </a:ext>
            </a:extLst>
          </p:cNvPr>
          <p:cNvPicPr>
            <a:picLocks noChangeAspect="1"/>
          </p:cNvPicPr>
          <p:nvPr/>
        </p:nvPicPr>
        <p:blipFill>
          <a:blip r:embed="rId5"/>
          <a:stretch>
            <a:fillRect/>
          </a:stretch>
        </p:blipFill>
        <p:spPr>
          <a:xfrm>
            <a:off x="950359" y="5527720"/>
            <a:ext cx="2480210" cy="1213340"/>
          </a:xfrm>
          <a:prstGeom prst="rect">
            <a:avLst/>
          </a:prstGeom>
          <a:ln w="38100">
            <a:solidFill>
              <a:srgbClr val="FF0000"/>
            </a:solidFill>
          </a:ln>
        </p:spPr>
      </p:pic>
      <p:sp>
        <p:nvSpPr>
          <p:cNvPr id="5" name="Retângulo 4">
            <a:extLst>
              <a:ext uri="{FF2B5EF4-FFF2-40B4-BE49-F238E27FC236}">
                <a16:creationId xmlns:a16="http://schemas.microsoft.com/office/drawing/2014/main" id="{219B7BB0-85C7-4CBC-901E-24FCB5CACF77}"/>
              </a:ext>
            </a:extLst>
          </p:cNvPr>
          <p:cNvSpPr/>
          <p:nvPr/>
        </p:nvSpPr>
        <p:spPr>
          <a:xfrm>
            <a:off x="5208411" y="1891972"/>
            <a:ext cx="5840589" cy="1754326"/>
          </a:xfrm>
          <a:prstGeom prst="rect">
            <a:avLst/>
          </a:prstGeom>
          <a:ln w="28575">
            <a:solidFill>
              <a:schemeClr val="tx1"/>
            </a:solidFill>
          </a:ln>
        </p:spPr>
        <p:txBody>
          <a:bodyPr wrap="square">
            <a:spAutoFit/>
          </a:bodyPr>
          <a:lstStyle/>
          <a:p>
            <a:r>
              <a:rPr lang="pt-BR" b="1" i="1" dirty="0">
                <a:latin typeface="Arial" panose="020B0604020202020204" pitchFamily="34" charset="0"/>
                <a:cs typeface="Arial" panose="020B0604020202020204" pitchFamily="34" charset="0"/>
              </a:rPr>
              <a:t>O FIB-4 É O DE MAIS FÁCIL ACESSO</a:t>
            </a:r>
          </a:p>
          <a:p>
            <a:r>
              <a:rPr lang="pt-BR" b="1" i="1" dirty="0">
                <a:latin typeface="Arial" panose="020B0604020202020204" pitchFamily="34" charset="0"/>
                <a:cs typeface="Arial" panose="020B0604020202020204" pitchFamily="34" charset="0"/>
              </a:rPr>
              <a:t>É MAIS SIMPLES DE SER USADO. PRECISA DE:</a:t>
            </a:r>
          </a:p>
          <a:p>
            <a:r>
              <a:rPr lang="pt-BR" b="1" i="1" dirty="0">
                <a:latin typeface="Arial" panose="020B0604020202020204" pitchFamily="34" charset="0"/>
                <a:cs typeface="Arial" panose="020B0604020202020204" pitchFamily="34" charset="0"/>
              </a:rPr>
              <a:t> TGP</a:t>
            </a:r>
          </a:p>
          <a:p>
            <a:r>
              <a:rPr lang="pt-BR" b="1" i="1" dirty="0">
                <a:latin typeface="Arial" panose="020B0604020202020204" pitchFamily="34" charset="0"/>
                <a:cs typeface="Arial" panose="020B0604020202020204" pitchFamily="34" charset="0"/>
              </a:rPr>
              <a:t> TGO</a:t>
            </a:r>
          </a:p>
          <a:p>
            <a:r>
              <a:rPr lang="pt-BR" b="1" i="1" dirty="0">
                <a:latin typeface="Arial" panose="020B0604020202020204" pitchFamily="34" charset="0"/>
                <a:cs typeface="Arial" panose="020B0604020202020204" pitchFamily="34" charset="0"/>
              </a:rPr>
              <a:t> PLAQUETAS</a:t>
            </a:r>
          </a:p>
          <a:p>
            <a:r>
              <a:rPr lang="pt-BR" b="1" i="1" dirty="0">
                <a:latin typeface="Arial" panose="020B0604020202020204" pitchFamily="34" charset="0"/>
                <a:cs typeface="Arial" panose="020B0604020202020204" pitchFamily="34" charset="0"/>
              </a:rPr>
              <a:t> E IDADE</a:t>
            </a:r>
            <a:endParaRPr lang="pt-BR" dirty="0"/>
          </a:p>
        </p:txBody>
      </p:sp>
    </p:spTree>
    <p:extLst>
      <p:ext uri="{BB962C8B-B14F-4D97-AF65-F5344CB8AC3E}">
        <p14:creationId xmlns:p14="http://schemas.microsoft.com/office/powerpoint/2010/main" val="1737962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10BCC5-5398-4DDB-A709-E40BDB988EE0}"/>
              </a:ext>
            </a:extLst>
          </p:cNvPr>
          <p:cNvSpPr>
            <a:spLocks noChangeArrowheads="1"/>
          </p:cNvSpPr>
          <p:nvPr/>
        </p:nvSpPr>
        <p:spPr bwMode="auto">
          <a:xfrm>
            <a:off x="7434" y="0"/>
            <a:ext cx="12184566" cy="1139825"/>
          </a:xfrm>
          <a:prstGeom prst="rect">
            <a:avLst/>
          </a:prstGeom>
          <a:solidFill>
            <a:schemeClr val="bg2">
              <a:lumMod val="60000"/>
              <a:lumOff val="40000"/>
            </a:schemeClr>
          </a:solidFill>
          <a:ln w="76200">
            <a:solidFill>
              <a:srgbClr val="FFFF00"/>
            </a:solidFill>
            <a:miter lim="800000"/>
            <a:headEnd/>
            <a:tailEnd/>
          </a:ln>
          <a:effectLst/>
        </p:spPr>
        <p:txBody>
          <a:bodyPr anchor="ctr" anchorCtr="1"/>
          <a:lstStyle/>
          <a:p>
            <a:pPr algn="ctr">
              <a:defRPr/>
            </a:pPr>
            <a:r>
              <a:rPr lang="pt-BR" sz="3200" b="1" dirty="0">
                <a:effectLst>
                  <a:outerShdw blurRad="38100" dist="38100" dir="2700000" algn="tl">
                    <a:srgbClr val="000000"/>
                  </a:outerShdw>
                </a:effectLst>
                <a:latin typeface="Arial" panose="020B0604020202020204" pitchFamily="34" charset="0"/>
                <a:cs typeface="Arial" panose="020B0604020202020204" pitchFamily="34" charset="0"/>
              </a:rPr>
              <a:t>SEGURANÇA NO USO DAS ESTATINAS DHGNA</a:t>
            </a:r>
          </a:p>
        </p:txBody>
      </p:sp>
      <p:sp>
        <p:nvSpPr>
          <p:cNvPr id="6" name="Retângulo 5">
            <a:extLst>
              <a:ext uri="{FF2B5EF4-FFF2-40B4-BE49-F238E27FC236}">
                <a16:creationId xmlns:a16="http://schemas.microsoft.com/office/drawing/2014/main" id="{865CA003-ABB9-49F2-B791-6A4296A7E270}"/>
              </a:ext>
            </a:extLst>
          </p:cNvPr>
          <p:cNvSpPr/>
          <p:nvPr/>
        </p:nvSpPr>
        <p:spPr>
          <a:xfrm>
            <a:off x="390524" y="1812706"/>
            <a:ext cx="11410951" cy="4154984"/>
          </a:xfrm>
          <a:prstGeom prst="rect">
            <a:avLst/>
          </a:prstGeom>
          <a:ln>
            <a:solidFill>
              <a:srgbClr val="FF0000"/>
            </a:solidFill>
          </a:ln>
        </p:spPr>
        <p:txBody>
          <a:bodyPr wrap="square">
            <a:spAutoFit/>
          </a:bodyPr>
          <a:lstStyle/>
          <a:p>
            <a:r>
              <a:rPr lang="pt-BR" sz="2400" b="1" dirty="0">
                <a:latin typeface="Arial" panose="020B0604020202020204" pitchFamily="34" charset="0"/>
                <a:ea typeface="Calibri" panose="020F0502020204030204" pitchFamily="34" charset="0"/>
              </a:rPr>
              <a:t>TRATAMENTO COM ESTATINAS ESTÁ ASSOCIADO A UM BAIXO RISCO DE ELEVAÇÃO DAS TRANSAMINASES HEPÁTICAS.</a:t>
            </a:r>
          </a:p>
          <a:p>
            <a:endParaRPr lang="pt-BR" sz="2400" b="1" dirty="0">
              <a:latin typeface="Arial" panose="020B0604020202020204" pitchFamily="34" charset="0"/>
              <a:ea typeface="Calibri" panose="020F0502020204030204" pitchFamily="34" charset="0"/>
            </a:endParaRPr>
          </a:p>
          <a:p>
            <a:r>
              <a:rPr lang="pt-BR" sz="2400" b="1" dirty="0">
                <a:latin typeface="Arial" panose="020B0604020202020204" pitchFamily="34" charset="0"/>
                <a:ea typeface="Calibri" panose="020F0502020204030204" pitchFamily="34" charset="0"/>
              </a:rPr>
              <a:t>ESTATINAS PODEM E DEVEM SER USADAS NA DHGNA COM SEGURANÇA.</a:t>
            </a:r>
          </a:p>
          <a:p>
            <a:endParaRPr lang="pt-BR" sz="2400" b="1" dirty="0">
              <a:latin typeface="Arial" panose="020B0604020202020204" pitchFamily="34" charset="0"/>
              <a:ea typeface="Calibri" panose="020F0502020204030204" pitchFamily="34" charset="0"/>
            </a:endParaRPr>
          </a:p>
          <a:p>
            <a:r>
              <a:rPr lang="pt-BR" sz="2400" b="1" dirty="0">
                <a:latin typeface="Arial" panose="020B0604020202020204" pitchFamily="34" charset="0"/>
                <a:ea typeface="Calibri" panose="020F0502020204030204" pitchFamily="34" charset="0"/>
              </a:rPr>
              <a:t>NÃO SÃO CONTRAINDICADAS EM PACIENTES COM DHGNA</a:t>
            </a:r>
          </a:p>
          <a:p>
            <a:endParaRPr lang="pt-BR" sz="2400" b="1" dirty="0">
              <a:latin typeface="Arial" panose="020B0604020202020204" pitchFamily="34" charset="0"/>
              <a:ea typeface="Calibri" panose="020F0502020204030204" pitchFamily="34" charset="0"/>
            </a:endParaRPr>
          </a:p>
          <a:p>
            <a:r>
              <a:rPr lang="pt-BR" sz="2400" b="1" dirty="0">
                <a:latin typeface="Arial" panose="020B0604020202020204" pitchFamily="34" charset="0"/>
                <a:ea typeface="Calibri" panose="020F0502020204030204" pitchFamily="34" charset="0"/>
              </a:rPr>
              <a:t>A ÚNICA CONTRA INDICAÇÃO É NA HEPATITE AGUDA</a:t>
            </a:r>
          </a:p>
          <a:p>
            <a:endParaRPr lang="pt-BR" sz="2400" b="1" dirty="0">
              <a:latin typeface="Arial" panose="020B0604020202020204" pitchFamily="34" charset="0"/>
              <a:ea typeface="Calibri" panose="020F0502020204030204" pitchFamily="34" charset="0"/>
            </a:endParaRPr>
          </a:p>
          <a:p>
            <a:r>
              <a:rPr lang="pt-BR" sz="2400" b="1" dirty="0">
                <a:latin typeface="Arial" panose="020B0604020202020204" pitchFamily="34" charset="0"/>
                <a:ea typeface="Calibri" panose="020F0502020204030204" pitchFamily="34" charset="0"/>
              </a:rPr>
              <a:t>ESTATINAS PODEM SER MANTIDAS COM TRANSAMINASES </a:t>
            </a:r>
            <a:r>
              <a:rPr lang="pt-BR" sz="2400" b="1">
                <a:latin typeface="Arial" panose="020B0604020202020204" pitchFamily="34" charset="0"/>
                <a:ea typeface="Calibri" panose="020F0502020204030204" pitchFamily="34" charset="0"/>
              </a:rPr>
              <a:t>MENORES ATÉ </a:t>
            </a:r>
            <a:r>
              <a:rPr lang="pt-BR" sz="2400" b="1" dirty="0">
                <a:latin typeface="Arial" panose="020B0604020202020204" pitchFamily="34" charset="0"/>
                <a:ea typeface="Calibri" panose="020F0502020204030204" pitchFamily="34" charset="0"/>
              </a:rPr>
              <a:t>3 VEZES O SEU VALOR DE NORMALIDADE.</a:t>
            </a:r>
            <a:endParaRPr lang="pt-BR" sz="2400" b="1" dirty="0"/>
          </a:p>
        </p:txBody>
      </p:sp>
    </p:spTree>
    <p:extLst>
      <p:ext uri="{BB962C8B-B14F-4D97-AF65-F5344CB8AC3E}">
        <p14:creationId xmlns:p14="http://schemas.microsoft.com/office/powerpoint/2010/main" val="807572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F9D89D-0AC4-4C3E-BF68-BD5CC77D72AC}"/>
              </a:ext>
            </a:extLst>
          </p:cNvPr>
          <p:cNvSpPr>
            <a:spLocks noChangeArrowheads="1"/>
          </p:cNvSpPr>
          <p:nvPr/>
        </p:nvSpPr>
        <p:spPr bwMode="auto">
          <a:xfrm>
            <a:off x="0" y="0"/>
            <a:ext cx="12192000" cy="733998"/>
          </a:xfrm>
          <a:prstGeom prst="rect">
            <a:avLst/>
          </a:prstGeom>
          <a:solidFill>
            <a:schemeClr val="bg2">
              <a:lumMod val="60000"/>
              <a:lumOff val="40000"/>
            </a:schemeClr>
          </a:solidFill>
          <a:ln w="76200">
            <a:solidFill>
              <a:srgbClr val="FFFF00"/>
            </a:solidFill>
            <a:miter lim="800000"/>
            <a:headEnd/>
            <a:tailEnd/>
          </a:ln>
          <a:effectLst/>
        </p:spPr>
        <p:txBody>
          <a:bodyPr anchor="ctr" anchorCtr="1"/>
          <a:lstStyle/>
          <a:p>
            <a:pPr algn="ctr">
              <a:defRPr/>
            </a:pPr>
            <a:r>
              <a:rPr lang="pt-BR" sz="3200" b="1" dirty="0">
                <a:effectLst>
                  <a:outerShdw blurRad="38100" dist="38100" dir="2700000" algn="tl">
                    <a:srgbClr val="000000"/>
                  </a:outerShdw>
                </a:effectLst>
                <a:latin typeface="Arial" panose="020B0604020202020204" pitchFamily="34" charset="0"/>
                <a:cs typeface="Arial" panose="020B0604020202020204" pitchFamily="34" charset="0"/>
              </a:rPr>
              <a:t>TAKE HOME MESSAGE</a:t>
            </a:r>
          </a:p>
        </p:txBody>
      </p:sp>
      <p:sp>
        <p:nvSpPr>
          <p:cNvPr id="4" name="Retângulo 3">
            <a:extLst>
              <a:ext uri="{FF2B5EF4-FFF2-40B4-BE49-F238E27FC236}">
                <a16:creationId xmlns:a16="http://schemas.microsoft.com/office/drawing/2014/main" id="{0B0891BD-FB53-4BB7-9F16-FA96A1055FDA}"/>
              </a:ext>
            </a:extLst>
          </p:cNvPr>
          <p:cNvSpPr/>
          <p:nvPr/>
        </p:nvSpPr>
        <p:spPr>
          <a:xfrm>
            <a:off x="172122" y="1000461"/>
            <a:ext cx="11887201" cy="5509200"/>
          </a:xfrm>
          <a:prstGeom prst="rect">
            <a:avLst/>
          </a:prstGeom>
          <a:ln w="19050">
            <a:solidFill>
              <a:schemeClr val="accent1">
                <a:lumMod val="20000"/>
                <a:lumOff val="80000"/>
              </a:schemeClr>
            </a:solidFill>
          </a:ln>
        </p:spPr>
        <p:txBody>
          <a:bodyPr wrap="square">
            <a:spAutoFit/>
          </a:bodyPr>
          <a:lstStyle/>
          <a:p>
            <a:endParaRPr lang="pt-BR" sz="1600" b="1" i="1" dirty="0">
              <a:latin typeface="Arial" panose="020B0604020202020204" pitchFamily="34" charset="0"/>
              <a:ea typeface="Calibri" panose="020F0502020204030204" pitchFamily="34" charset="0"/>
            </a:endParaRPr>
          </a:p>
          <a:p>
            <a:r>
              <a:rPr lang="pt-BR" sz="1600" b="1" i="1" dirty="0">
                <a:latin typeface="Arial" panose="020B0604020202020204" pitchFamily="34" charset="0"/>
                <a:ea typeface="Calibri" panose="020F0502020204030204" pitchFamily="34" charset="0"/>
              </a:rPr>
              <a:t>A PRINCIPAL CAUSA DE MORTALIDADE EM PACIENTES COM DHGNA É A DOENÇA CARDIOVASCULAR (DCV).</a:t>
            </a:r>
          </a:p>
          <a:p>
            <a:endParaRPr lang="pt-BR" sz="1600" b="1" i="1" dirty="0">
              <a:latin typeface="Arial" panose="020B0604020202020204" pitchFamily="34" charset="0"/>
              <a:ea typeface="Calibri" panose="020F0502020204030204" pitchFamily="34" charset="0"/>
            </a:endParaRPr>
          </a:p>
          <a:p>
            <a:r>
              <a:rPr lang="pt-BR" sz="1600" b="1" i="1" dirty="0">
                <a:latin typeface="Arial" panose="020B0604020202020204" pitchFamily="34" charset="0"/>
                <a:ea typeface="Calibri" panose="020F0502020204030204" pitchFamily="34" charset="0"/>
              </a:rPr>
              <a:t> ESTEATOSE CARDÍACA É CAUSA DE DISFUNÇÃO DIASTÓLICA E ICC.</a:t>
            </a:r>
          </a:p>
          <a:p>
            <a:endParaRPr lang="pt-BR" sz="1600" b="1" i="1" dirty="0">
              <a:latin typeface="Arial" panose="020B0604020202020204" pitchFamily="34" charset="0"/>
              <a:ea typeface="Calibri" panose="020F0502020204030204" pitchFamily="34" charset="0"/>
            </a:endParaRPr>
          </a:p>
          <a:p>
            <a:r>
              <a:rPr lang="pt-BR" sz="1600" b="1" i="1" dirty="0">
                <a:latin typeface="Arial" panose="020B0604020202020204" pitchFamily="34" charset="0"/>
                <a:ea typeface="Calibri" panose="020F0502020204030204" pitchFamily="34" charset="0"/>
              </a:rPr>
              <a:t> A REDUÇÃO DO PESO AINDA É O MELHOR TRATAMENTO PARA ESTEATOSE HEPÁTICA, ESTEATOSE CARDÍACA   DCV.</a:t>
            </a:r>
          </a:p>
          <a:p>
            <a:endParaRPr lang="pt-BR" sz="1600" b="1" i="1" dirty="0">
              <a:latin typeface="Arial" panose="020B0604020202020204" pitchFamily="34" charset="0"/>
              <a:ea typeface="Calibri" panose="020F0502020204030204" pitchFamily="34" charset="0"/>
            </a:endParaRPr>
          </a:p>
          <a:p>
            <a:r>
              <a:rPr lang="pt-BR" sz="1600" b="1" i="1" dirty="0">
                <a:latin typeface="Arial" panose="020B0604020202020204" pitchFamily="34" charset="0"/>
                <a:ea typeface="Calibri" panose="020F0502020204030204" pitchFamily="34" charset="0"/>
              </a:rPr>
              <a:t> ESTATINAS PODEM E DEVEM SER USADAS NA DHGNA.</a:t>
            </a:r>
          </a:p>
          <a:p>
            <a:endParaRPr lang="pt-BR" sz="1600" b="1" i="1" dirty="0">
              <a:latin typeface="Arial" panose="020B0604020202020204" pitchFamily="34" charset="0"/>
              <a:ea typeface="Calibri" panose="020F0502020204030204" pitchFamily="34" charset="0"/>
            </a:endParaRPr>
          </a:p>
          <a:p>
            <a:r>
              <a:rPr lang="pt-BR" sz="1600" b="1" i="1" dirty="0">
                <a:latin typeface="Arial" panose="020B0604020202020204" pitchFamily="34" charset="0"/>
                <a:ea typeface="Calibri" panose="020F0502020204030204" pitchFamily="34" charset="0"/>
              </a:rPr>
              <a:t> A ESTEATOSE HEPÁTICA (US) É UM MARCADOR SUBSTITUTO PARA ESTEATOSE CARDÍACA.</a:t>
            </a:r>
          </a:p>
          <a:p>
            <a:endParaRPr lang="pt-BR" sz="1600" b="1" i="1" dirty="0">
              <a:latin typeface="Arial" panose="020B0604020202020204" pitchFamily="34" charset="0"/>
              <a:ea typeface="Calibri" panose="020F0502020204030204" pitchFamily="34" charset="0"/>
            </a:endParaRPr>
          </a:p>
          <a:p>
            <a:r>
              <a:rPr lang="pt-BR" sz="1600" b="1" i="1" dirty="0">
                <a:latin typeface="Arial" panose="020B0604020202020204" pitchFamily="34" charset="0"/>
                <a:cs typeface="Arial" panose="020B0604020202020204" pitchFamily="34" charset="0"/>
              </a:rPr>
              <a:t> O FIB-4 É O MARCADOR DE MAIS FÁCIL ACESSO PARA INDICAÇÃO DA ELASTOGRAFIA E ESTUDO MULTIPARAMÉTRICO HEPÁTICO.</a:t>
            </a:r>
          </a:p>
          <a:p>
            <a:endParaRPr lang="pt-BR" sz="1600" b="1" i="1" dirty="0">
              <a:latin typeface="Arial" panose="020B0604020202020204" pitchFamily="34" charset="0"/>
              <a:cs typeface="Arial" panose="020B0604020202020204" pitchFamily="34" charset="0"/>
            </a:endParaRPr>
          </a:p>
          <a:p>
            <a:r>
              <a:rPr lang="pt-BR" sz="1600" b="1" i="1" dirty="0">
                <a:latin typeface="Arial" panose="020B0604020202020204" pitchFamily="34" charset="0"/>
                <a:cs typeface="Arial" panose="020B0604020202020204" pitchFamily="34" charset="0"/>
              </a:rPr>
              <a:t> PRECISA DE:</a:t>
            </a:r>
          </a:p>
          <a:p>
            <a:r>
              <a:rPr lang="pt-BR" sz="1600" b="1" i="1" dirty="0">
                <a:latin typeface="Arial" panose="020B0604020202020204" pitchFamily="34" charset="0"/>
                <a:cs typeface="Arial" panose="020B0604020202020204" pitchFamily="34" charset="0"/>
              </a:rPr>
              <a:t> TGP</a:t>
            </a:r>
          </a:p>
          <a:p>
            <a:r>
              <a:rPr lang="pt-BR" sz="1600" b="1" i="1" dirty="0">
                <a:latin typeface="Arial" panose="020B0604020202020204" pitchFamily="34" charset="0"/>
                <a:cs typeface="Arial" panose="020B0604020202020204" pitchFamily="34" charset="0"/>
              </a:rPr>
              <a:t> TGO</a:t>
            </a:r>
          </a:p>
          <a:p>
            <a:r>
              <a:rPr lang="pt-BR" sz="1600" b="1" i="1" dirty="0">
                <a:latin typeface="Arial" panose="020B0604020202020204" pitchFamily="34" charset="0"/>
                <a:cs typeface="Arial" panose="020B0604020202020204" pitchFamily="34" charset="0"/>
              </a:rPr>
              <a:t> PLAQUETAS</a:t>
            </a:r>
          </a:p>
          <a:p>
            <a:r>
              <a:rPr lang="pt-BR" sz="1600" b="1" i="1" dirty="0">
                <a:latin typeface="Arial" panose="020B0604020202020204" pitchFamily="34" charset="0"/>
                <a:cs typeface="Arial" panose="020B0604020202020204" pitchFamily="34" charset="0"/>
              </a:rPr>
              <a:t> E IDADE</a:t>
            </a:r>
          </a:p>
          <a:p>
            <a:endParaRPr lang="pt-BR" sz="1600" b="1" i="1" dirty="0">
              <a:latin typeface="Arial" panose="020B0604020202020204" pitchFamily="34" charset="0"/>
              <a:cs typeface="Arial" panose="020B0604020202020204" pitchFamily="34" charset="0"/>
            </a:endParaRPr>
          </a:p>
          <a:p>
            <a:r>
              <a:rPr lang="pt-BR" sz="1600" b="1" i="1" dirty="0">
                <a:latin typeface="Arial" panose="020B0604020202020204" pitchFamily="34" charset="0"/>
                <a:cs typeface="Arial" panose="020B0604020202020204" pitchFamily="34" charset="0"/>
              </a:rPr>
              <a:t>FIB 4 &gt; 1.3 É INDICAÇÃO PARA ELASTOGRAFIA E ESTUDO MULTIPARAMÉTRICO HEPÁTICO.</a:t>
            </a:r>
          </a:p>
        </p:txBody>
      </p:sp>
      <p:pic>
        <p:nvPicPr>
          <p:cNvPr id="5" name="Picture 2" descr="You really can die of a broken heart – here's the science">
            <a:extLst>
              <a:ext uri="{FF2B5EF4-FFF2-40B4-BE49-F238E27FC236}">
                <a16:creationId xmlns:a16="http://schemas.microsoft.com/office/drawing/2014/main" id="{227E673D-BCCD-49C1-AC77-4A5AB1F6F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1166" y="4661653"/>
            <a:ext cx="1723606" cy="1292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697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62B2780E-44ED-4C44-89B9-DC261983EB96}"/>
              </a:ext>
            </a:extLst>
          </p:cNvPr>
          <p:cNvPicPr>
            <a:picLocks noChangeAspect="1"/>
          </p:cNvPicPr>
          <p:nvPr/>
        </p:nvPicPr>
        <p:blipFill>
          <a:blip r:embed="rId2"/>
          <a:stretch>
            <a:fillRect/>
          </a:stretch>
        </p:blipFill>
        <p:spPr>
          <a:xfrm>
            <a:off x="2604934" y="308225"/>
            <a:ext cx="7052024" cy="6385387"/>
          </a:xfrm>
          <a:prstGeom prst="rect">
            <a:avLst/>
          </a:prstGeom>
          <a:ln w="19050">
            <a:solidFill>
              <a:srgbClr val="FF0000"/>
            </a:solidFill>
          </a:ln>
        </p:spPr>
      </p:pic>
    </p:spTree>
    <p:extLst>
      <p:ext uri="{BB962C8B-B14F-4D97-AF65-F5344CB8AC3E}">
        <p14:creationId xmlns:p14="http://schemas.microsoft.com/office/powerpoint/2010/main" val="3614370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akotsubo cardiomyopathy: Healing a broken heart">
            <a:extLst>
              <a:ext uri="{FF2B5EF4-FFF2-40B4-BE49-F238E27FC236}">
                <a16:creationId xmlns:a16="http://schemas.microsoft.com/office/drawing/2014/main" id="{785E934D-5488-458D-B1B4-47D538BDF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54AAFCDF-3D61-407A-BA25-23356E7C11C9}"/>
              </a:ext>
            </a:extLst>
          </p:cNvPr>
          <p:cNvSpPr/>
          <p:nvPr/>
        </p:nvSpPr>
        <p:spPr>
          <a:xfrm>
            <a:off x="247650" y="95250"/>
            <a:ext cx="6905626" cy="2554545"/>
          </a:xfrm>
          <a:prstGeom prst="rect">
            <a:avLst/>
          </a:prstGeom>
        </p:spPr>
        <p:txBody>
          <a:bodyPr wrap="square">
            <a:spAutoFit/>
          </a:bodyPr>
          <a:lstStyle/>
          <a:p>
            <a:r>
              <a:rPr lang="pt-BR" sz="4000" b="1" dirty="0">
                <a:latin typeface="Arial" panose="020B0604020202020204" pitchFamily="34" charset="0"/>
                <a:cs typeface="Arial" panose="020B0604020202020204" pitchFamily="34" charset="0"/>
              </a:rPr>
              <a:t>DOENÇA HEPÁTICA GORDUROSA NÃO ALCOÓLICA E RISCO CARDIOVASCULAR</a:t>
            </a:r>
            <a:endParaRPr lang="pt-BR" sz="4000" b="1" dirty="0"/>
          </a:p>
        </p:txBody>
      </p:sp>
      <p:pic>
        <p:nvPicPr>
          <p:cNvPr id="5" name="Imagem 4">
            <a:extLst>
              <a:ext uri="{FF2B5EF4-FFF2-40B4-BE49-F238E27FC236}">
                <a16:creationId xmlns:a16="http://schemas.microsoft.com/office/drawing/2014/main" id="{3E828452-0911-4BA1-B031-F556FC5BB078}"/>
              </a:ext>
            </a:extLst>
          </p:cNvPr>
          <p:cNvPicPr>
            <a:picLocks noChangeAspect="1"/>
          </p:cNvPicPr>
          <p:nvPr/>
        </p:nvPicPr>
        <p:blipFill>
          <a:blip r:embed="rId3"/>
          <a:stretch>
            <a:fillRect/>
          </a:stretch>
        </p:blipFill>
        <p:spPr>
          <a:xfrm>
            <a:off x="10489364" y="4972948"/>
            <a:ext cx="1702636" cy="1820331"/>
          </a:xfrm>
          <a:prstGeom prst="rect">
            <a:avLst/>
          </a:prstGeom>
          <a:ln w="12700">
            <a:solidFill>
              <a:schemeClr val="tx1"/>
            </a:solidFill>
          </a:ln>
        </p:spPr>
      </p:pic>
      <p:sp>
        <p:nvSpPr>
          <p:cNvPr id="4" name="CaixaDeTexto 3">
            <a:extLst>
              <a:ext uri="{FF2B5EF4-FFF2-40B4-BE49-F238E27FC236}">
                <a16:creationId xmlns:a16="http://schemas.microsoft.com/office/drawing/2014/main" id="{03108C83-198E-498A-B431-EF61A493D2B9}"/>
              </a:ext>
            </a:extLst>
          </p:cNvPr>
          <p:cNvSpPr txBox="1"/>
          <p:nvPr/>
        </p:nvSpPr>
        <p:spPr>
          <a:xfrm>
            <a:off x="4485940" y="4311228"/>
            <a:ext cx="4679576" cy="707886"/>
          </a:xfrm>
          <a:prstGeom prst="rect">
            <a:avLst/>
          </a:prstGeom>
          <a:noFill/>
        </p:spPr>
        <p:txBody>
          <a:bodyPr wrap="square" rtlCol="0">
            <a:spAutoFit/>
          </a:bodyPr>
          <a:lstStyle/>
          <a:p>
            <a:r>
              <a:rPr lang="pt-BR" sz="4000" dirty="0"/>
              <a:t>OBRIGADO A TODOS</a:t>
            </a:r>
          </a:p>
        </p:txBody>
      </p:sp>
      <p:sp>
        <p:nvSpPr>
          <p:cNvPr id="6" name="CaixaDeTexto 5">
            <a:extLst>
              <a:ext uri="{FF2B5EF4-FFF2-40B4-BE49-F238E27FC236}">
                <a16:creationId xmlns:a16="http://schemas.microsoft.com/office/drawing/2014/main" id="{F62F7E01-0500-A148-DB49-DA1141981A72}"/>
              </a:ext>
            </a:extLst>
          </p:cNvPr>
          <p:cNvSpPr txBox="1"/>
          <p:nvPr/>
        </p:nvSpPr>
        <p:spPr>
          <a:xfrm>
            <a:off x="4485940" y="6095276"/>
            <a:ext cx="4296868" cy="523220"/>
          </a:xfrm>
          <a:prstGeom prst="rect">
            <a:avLst/>
          </a:prstGeom>
          <a:noFill/>
        </p:spPr>
        <p:txBody>
          <a:bodyPr wrap="square" rtlCol="0">
            <a:spAutoFit/>
          </a:bodyPr>
          <a:lstStyle/>
          <a:p>
            <a:r>
              <a:rPr lang="pt-BR" sz="2800" dirty="0"/>
              <a:t>hlocatel@terra.com.br</a:t>
            </a:r>
          </a:p>
        </p:txBody>
      </p:sp>
    </p:spTree>
    <p:extLst>
      <p:ext uri="{BB962C8B-B14F-4D97-AF65-F5344CB8AC3E}">
        <p14:creationId xmlns:p14="http://schemas.microsoft.com/office/powerpoint/2010/main" val="341448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49629D7-AC37-A59D-B127-DC1BB167A77B}"/>
              </a:ext>
            </a:extLst>
          </p:cNvPr>
          <p:cNvSpPr>
            <a:spLocks noChangeArrowheads="1"/>
          </p:cNvSpPr>
          <p:nvPr/>
        </p:nvSpPr>
        <p:spPr bwMode="auto">
          <a:xfrm>
            <a:off x="7434" y="0"/>
            <a:ext cx="12184566" cy="1139825"/>
          </a:xfrm>
          <a:prstGeom prst="rect">
            <a:avLst/>
          </a:prstGeom>
          <a:solidFill>
            <a:schemeClr val="bg2">
              <a:lumMod val="60000"/>
              <a:lumOff val="40000"/>
            </a:schemeClr>
          </a:solidFill>
          <a:ln w="76200">
            <a:solidFill>
              <a:srgbClr val="FFFF00"/>
            </a:solidFill>
            <a:miter lim="800000"/>
            <a:headEnd/>
            <a:tailEnd/>
          </a:ln>
          <a:effectLst/>
        </p:spPr>
        <p:txBody>
          <a:bodyPr anchor="ctr" anchorCtr="1"/>
          <a:lstStyle/>
          <a:p>
            <a:pPr algn="ctr">
              <a:defRPr/>
            </a:pPr>
            <a:r>
              <a:rPr lang="pt-BR" sz="4400" b="1" dirty="0">
                <a:effectLst>
                  <a:outerShdw blurRad="38100" dist="38100" dir="2700000" algn="tl">
                    <a:srgbClr val="000000"/>
                  </a:outerShdw>
                </a:effectLst>
                <a:latin typeface="Arial" panose="020B0604020202020204" pitchFamily="34" charset="0"/>
                <a:cs typeface="Arial" panose="020B0604020202020204" pitchFamily="34" charset="0"/>
              </a:rPr>
              <a:t>GORDURA NO FÍGADO</a:t>
            </a:r>
          </a:p>
        </p:txBody>
      </p:sp>
      <p:pic>
        <p:nvPicPr>
          <p:cNvPr id="2" name="Imagem 1">
            <a:extLst>
              <a:ext uri="{FF2B5EF4-FFF2-40B4-BE49-F238E27FC236}">
                <a16:creationId xmlns:a16="http://schemas.microsoft.com/office/drawing/2014/main" id="{5317C278-E112-D8A7-12EA-2D7F6D0A8BBB}"/>
              </a:ext>
            </a:extLst>
          </p:cNvPr>
          <p:cNvPicPr>
            <a:picLocks noChangeAspect="1"/>
          </p:cNvPicPr>
          <p:nvPr/>
        </p:nvPicPr>
        <p:blipFill>
          <a:blip r:embed="rId2"/>
          <a:stretch>
            <a:fillRect/>
          </a:stretch>
        </p:blipFill>
        <p:spPr>
          <a:xfrm>
            <a:off x="0" y="1842826"/>
            <a:ext cx="7756012" cy="3767779"/>
          </a:xfrm>
          <a:prstGeom prst="rect">
            <a:avLst/>
          </a:prstGeom>
          <a:ln w="19050">
            <a:solidFill>
              <a:srgbClr val="FF0000"/>
            </a:solidFill>
          </a:ln>
        </p:spPr>
      </p:pic>
      <p:pic>
        <p:nvPicPr>
          <p:cNvPr id="4" name="Imagem 3">
            <a:extLst>
              <a:ext uri="{FF2B5EF4-FFF2-40B4-BE49-F238E27FC236}">
                <a16:creationId xmlns:a16="http://schemas.microsoft.com/office/drawing/2014/main" id="{EE6961BB-3F33-4FFA-B3FE-B99116D6D9A6}"/>
              </a:ext>
            </a:extLst>
          </p:cNvPr>
          <p:cNvPicPr>
            <a:picLocks noChangeAspect="1"/>
          </p:cNvPicPr>
          <p:nvPr/>
        </p:nvPicPr>
        <p:blipFill>
          <a:blip r:embed="rId3"/>
          <a:stretch>
            <a:fillRect/>
          </a:stretch>
        </p:blipFill>
        <p:spPr>
          <a:xfrm>
            <a:off x="2950101" y="3726718"/>
            <a:ext cx="2466975" cy="1847850"/>
          </a:xfrm>
          <a:prstGeom prst="rect">
            <a:avLst/>
          </a:prstGeom>
        </p:spPr>
      </p:pic>
      <p:pic>
        <p:nvPicPr>
          <p:cNvPr id="6" name="Imagem 5">
            <a:extLst>
              <a:ext uri="{FF2B5EF4-FFF2-40B4-BE49-F238E27FC236}">
                <a16:creationId xmlns:a16="http://schemas.microsoft.com/office/drawing/2014/main" id="{B745CEE2-6350-493C-8B4C-BD75E02F251C}"/>
              </a:ext>
            </a:extLst>
          </p:cNvPr>
          <p:cNvPicPr>
            <a:picLocks noChangeAspect="1"/>
          </p:cNvPicPr>
          <p:nvPr/>
        </p:nvPicPr>
        <p:blipFill>
          <a:blip r:embed="rId4"/>
          <a:stretch>
            <a:fillRect/>
          </a:stretch>
        </p:blipFill>
        <p:spPr>
          <a:xfrm>
            <a:off x="7756011" y="1824669"/>
            <a:ext cx="4203107" cy="3774107"/>
          </a:xfrm>
          <a:prstGeom prst="rect">
            <a:avLst/>
          </a:prstGeom>
        </p:spPr>
      </p:pic>
      <p:sp>
        <p:nvSpPr>
          <p:cNvPr id="3" name="CaixaDeTexto 2">
            <a:extLst>
              <a:ext uri="{FF2B5EF4-FFF2-40B4-BE49-F238E27FC236}">
                <a16:creationId xmlns:a16="http://schemas.microsoft.com/office/drawing/2014/main" id="{86FF5E0F-2BB8-4CFB-8B26-BF4C355F7D6D}"/>
              </a:ext>
            </a:extLst>
          </p:cNvPr>
          <p:cNvSpPr txBox="1"/>
          <p:nvPr/>
        </p:nvSpPr>
        <p:spPr>
          <a:xfrm>
            <a:off x="3044414" y="3163642"/>
            <a:ext cx="2372662" cy="369332"/>
          </a:xfrm>
          <a:prstGeom prst="rect">
            <a:avLst/>
          </a:prstGeom>
          <a:noFill/>
        </p:spPr>
        <p:txBody>
          <a:bodyPr wrap="square" rtlCol="0">
            <a:spAutoFit/>
          </a:bodyPr>
          <a:lstStyle/>
          <a:p>
            <a:r>
              <a:rPr lang="pt-BR" b="1" dirty="0">
                <a:solidFill>
                  <a:schemeClr val="bg1"/>
                </a:solidFill>
                <a:latin typeface="Arial" panose="020B0604020202020204" pitchFamily="34" charset="0"/>
                <a:cs typeface="Arial" panose="020B0604020202020204" pitchFamily="34" charset="0"/>
              </a:rPr>
              <a:t>U.S.  GORD. &gt; 30 % </a:t>
            </a:r>
          </a:p>
        </p:txBody>
      </p:sp>
    </p:spTree>
    <p:extLst>
      <p:ext uri="{BB962C8B-B14F-4D97-AF65-F5344CB8AC3E}">
        <p14:creationId xmlns:p14="http://schemas.microsoft.com/office/powerpoint/2010/main" val="1785103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49629D7-AC37-A59D-B127-DC1BB167A77B}"/>
              </a:ext>
            </a:extLst>
          </p:cNvPr>
          <p:cNvSpPr>
            <a:spLocks noChangeArrowheads="1"/>
          </p:cNvSpPr>
          <p:nvPr/>
        </p:nvSpPr>
        <p:spPr bwMode="auto">
          <a:xfrm>
            <a:off x="1" y="0"/>
            <a:ext cx="12191999" cy="1417640"/>
          </a:xfrm>
          <a:prstGeom prst="rect">
            <a:avLst/>
          </a:prstGeom>
          <a:solidFill>
            <a:schemeClr val="bg2">
              <a:lumMod val="60000"/>
              <a:lumOff val="40000"/>
            </a:schemeClr>
          </a:solidFill>
          <a:ln w="76200">
            <a:solidFill>
              <a:srgbClr val="FFFF00"/>
            </a:solidFill>
            <a:miter lim="800000"/>
            <a:headEnd/>
            <a:tailEnd/>
          </a:ln>
          <a:effectLst/>
        </p:spPr>
        <p:txBody>
          <a:bodyPr anchor="ctr" anchorCtr="1"/>
          <a:lstStyle/>
          <a:p>
            <a:pPr algn="ctr"/>
            <a:r>
              <a:rPr lang="pt-BR" sz="4400" b="1" i="1" dirty="0">
                <a:effectLst/>
                <a:latin typeface="Arial" panose="020B0604020202020204" pitchFamily="34" charset="0"/>
                <a:cs typeface="Arial" panose="020B0604020202020204" pitchFamily="34" charset="0"/>
              </a:rPr>
              <a:t> PREVALENCIA DA DOENÇA HEPÁTICA GORDUROSA  METABÓLICA</a:t>
            </a:r>
            <a:endParaRPr lang="pt-BR"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E4332A9A-CFC2-B8EC-7982-8DD6E1D96ECF}"/>
              </a:ext>
            </a:extLst>
          </p:cNvPr>
          <p:cNvPicPr>
            <a:picLocks noChangeAspect="1"/>
          </p:cNvPicPr>
          <p:nvPr/>
        </p:nvPicPr>
        <p:blipFill>
          <a:blip r:embed="rId2"/>
          <a:stretch>
            <a:fillRect/>
          </a:stretch>
        </p:blipFill>
        <p:spPr>
          <a:xfrm>
            <a:off x="964058" y="1789204"/>
            <a:ext cx="10263884" cy="4729900"/>
          </a:xfrm>
          <a:prstGeom prst="rect">
            <a:avLst/>
          </a:prstGeom>
          <a:ln w="76200">
            <a:solidFill>
              <a:schemeClr val="accent6"/>
            </a:solidFill>
          </a:ln>
        </p:spPr>
      </p:pic>
    </p:spTree>
    <p:extLst>
      <p:ext uri="{BB962C8B-B14F-4D97-AF65-F5344CB8AC3E}">
        <p14:creationId xmlns:p14="http://schemas.microsoft.com/office/powerpoint/2010/main" val="246828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2F4682-CEBC-4ABA-A45E-C53C2DDEA171}"/>
              </a:ext>
            </a:extLst>
          </p:cNvPr>
          <p:cNvSpPr>
            <a:spLocks noGrp="1"/>
          </p:cNvSpPr>
          <p:nvPr>
            <p:ph type="ctrTitle"/>
          </p:nvPr>
        </p:nvSpPr>
        <p:spPr>
          <a:xfrm>
            <a:off x="157656" y="1471448"/>
            <a:ext cx="5528441" cy="2879834"/>
          </a:xfrm>
          <a:ln w="9525">
            <a:solidFill>
              <a:schemeClr val="tx1"/>
            </a:solidFill>
          </a:ln>
        </p:spPr>
        <p:txBody>
          <a:bodyPr>
            <a:normAutofit fontScale="90000"/>
          </a:bodyPr>
          <a:lstStyle/>
          <a:p>
            <a:pPr algn="l"/>
            <a:br>
              <a:rPr lang="pt-BR" sz="2000" b="1" dirty="0">
                <a:latin typeface="Arial" panose="020B0604020202020204" pitchFamily="34" charset="0"/>
                <a:cs typeface="Arial" panose="020B0604020202020204" pitchFamily="34" charset="0"/>
              </a:rPr>
            </a:br>
            <a:br>
              <a:rPr lang="pt-BR" sz="2000" b="1" dirty="0">
                <a:latin typeface="Arial" panose="020B0604020202020204" pitchFamily="34" charset="0"/>
                <a:cs typeface="Arial" panose="020B0604020202020204" pitchFamily="34" charset="0"/>
              </a:rPr>
            </a:br>
            <a:br>
              <a:rPr lang="pt-BR" sz="2000" b="1" dirty="0">
                <a:latin typeface="Arial" panose="020B0604020202020204" pitchFamily="34" charset="0"/>
                <a:cs typeface="Arial" panose="020B0604020202020204" pitchFamily="34" charset="0"/>
              </a:rPr>
            </a:br>
            <a:br>
              <a:rPr lang="pt-BR" sz="2000" b="1" dirty="0">
                <a:latin typeface="Arial" panose="020B0604020202020204" pitchFamily="34" charset="0"/>
                <a:cs typeface="Arial" panose="020B0604020202020204" pitchFamily="34" charset="0"/>
              </a:rPr>
            </a:br>
            <a:br>
              <a:rPr lang="pt-BR" sz="2000" b="1" dirty="0">
                <a:latin typeface="Arial" panose="020B0604020202020204" pitchFamily="34" charset="0"/>
                <a:cs typeface="Arial" panose="020B0604020202020204" pitchFamily="34" charset="0"/>
              </a:rPr>
            </a:br>
            <a:r>
              <a:rPr lang="pt-BR" sz="2000" b="1" dirty="0">
                <a:latin typeface="Arial" panose="020B0604020202020204" pitchFamily="34" charset="0"/>
                <a:cs typeface="Arial" panose="020B0604020202020204" pitchFamily="34" charset="0"/>
              </a:rPr>
              <a:t>adiposidade visceral.</a:t>
            </a:r>
            <a:br>
              <a:rPr lang="pt-BR" sz="2000" b="1" dirty="0">
                <a:latin typeface="Arial" panose="020B0604020202020204" pitchFamily="34" charset="0"/>
                <a:cs typeface="Arial" panose="020B0604020202020204" pitchFamily="34" charset="0"/>
              </a:rPr>
            </a:br>
            <a:r>
              <a:rPr lang="pt-BR" sz="2000" b="1" dirty="0">
                <a:latin typeface="Arial" panose="020B0604020202020204" pitchFamily="34" charset="0"/>
                <a:cs typeface="Arial" panose="020B0604020202020204" pitchFamily="34" charset="0"/>
              </a:rPr>
              <a:t>dislipidemia aterogênica .</a:t>
            </a:r>
            <a:br>
              <a:rPr lang="pt-BR" sz="2000" b="1" dirty="0">
                <a:latin typeface="Arial" panose="020B0604020202020204" pitchFamily="34" charset="0"/>
                <a:cs typeface="Arial" panose="020B0604020202020204" pitchFamily="34" charset="0"/>
              </a:rPr>
            </a:br>
            <a:r>
              <a:rPr lang="pt-BR" sz="2000" b="1" dirty="0">
                <a:latin typeface="Arial" panose="020B0604020202020204" pitchFamily="34" charset="0"/>
                <a:cs typeface="Arial" panose="020B0604020202020204" pitchFamily="34" charset="0"/>
              </a:rPr>
              <a:t>HDL baixo.</a:t>
            </a:r>
            <a:br>
              <a:rPr lang="pt-BR" sz="2000" b="1" dirty="0">
                <a:latin typeface="Arial" panose="020B0604020202020204" pitchFamily="34" charset="0"/>
                <a:cs typeface="Arial" panose="020B0604020202020204" pitchFamily="34" charset="0"/>
              </a:rPr>
            </a:br>
            <a:r>
              <a:rPr lang="pt-BR" sz="2000" b="1" dirty="0">
                <a:latin typeface="Arial" panose="020B0604020202020204" pitchFamily="34" charset="0"/>
                <a:cs typeface="Arial" panose="020B0604020202020204" pitchFamily="34" charset="0"/>
              </a:rPr>
              <a:t>triglicérides elevados.</a:t>
            </a:r>
            <a:br>
              <a:rPr lang="pt-BR" sz="2000" b="1" dirty="0">
                <a:latin typeface="Arial" panose="020B0604020202020204" pitchFamily="34" charset="0"/>
                <a:cs typeface="Arial" panose="020B0604020202020204" pitchFamily="34" charset="0"/>
              </a:rPr>
            </a:br>
            <a:r>
              <a:rPr lang="pt-BR" sz="2000" b="1" dirty="0">
                <a:latin typeface="Arial" panose="020B0604020202020204" pitchFamily="34" charset="0"/>
                <a:cs typeface="Arial" panose="020B0604020202020204" pitchFamily="34" charset="0"/>
              </a:rPr>
              <a:t>aumento das concentrações de LDL.</a:t>
            </a:r>
            <a:br>
              <a:rPr lang="pt-BR" sz="2000" b="1" dirty="0">
                <a:latin typeface="Arial" panose="020B0604020202020204" pitchFamily="34" charset="0"/>
                <a:cs typeface="Arial" panose="020B0604020202020204" pitchFamily="34" charset="0"/>
              </a:rPr>
            </a:br>
            <a:r>
              <a:rPr lang="pt-BR" sz="2000" b="1" dirty="0">
                <a:latin typeface="Arial" panose="020B0604020202020204" pitchFamily="34" charset="0"/>
                <a:cs typeface="Arial" panose="020B0604020202020204" pitchFamily="34" charset="0"/>
              </a:rPr>
              <a:t>resistência à insulina.</a:t>
            </a:r>
            <a:br>
              <a:rPr lang="pt-BR" sz="2000" b="1" dirty="0">
                <a:latin typeface="Arial" panose="020B0604020202020204" pitchFamily="34" charset="0"/>
                <a:cs typeface="Arial" panose="020B0604020202020204" pitchFamily="34" charset="0"/>
              </a:rPr>
            </a:br>
            <a:r>
              <a:rPr lang="pt-BR" sz="2000" b="1" dirty="0">
                <a:latin typeface="Arial" panose="020B0604020202020204" pitchFamily="34" charset="0"/>
                <a:cs typeface="Arial" panose="020B0604020202020204" pitchFamily="34" charset="0"/>
              </a:rPr>
              <a:t>com ou sem hiperglicemia</a:t>
            </a:r>
            <a:r>
              <a:rPr lang="pt-BR" sz="2000" dirty="0">
                <a:latin typeface="Arial" panose="020B0604020202020204" pitchFamily="34" charset="0"/>
                <a:cs typeface="Arial" panose="020B0604020202020204" pitchFamily="34" charset="0"/>
              </a:rPr>
              <a:t>.</a:t>
            </a:r>
            <a:br>
              <a:rPr lang="pt-BR" sz="2000" dirty="0">
                <a:latin typeface="Arial" panose="020B0604020202020204" pitchFamily="34" charset="0"/>
                <a:cs typeface="Arial" panose="020B0604020202020204" pitchFamily="34" charset="0"/>
              </a:rPr>
            </a:br>
            <a:br>
              <a:rPr lang="pt-BR" sz="2000" dirty="0">
                <a:latin typeface="Arial" panose="020B0604020202020204" pitchFamily="34" charset="0"/>
                <a:cs typeface="Arial" panose="020B0604020202020204" pitchFamily="34" charset="0"/>
              </a:rPr>
            </a:br>
            <a:r>
              <a:rPr lang="pt-BR" sz="2000" dirty="0"/>
              <a:t> </a:t>
            </a:r>
            <a:endParaRPr lang="pt-BR" sz="2000" dirty="0">
              <a:latin typeface="Arial" panose="020B0604020202020204" pitchFamily="34" charset="0"/>
              <a:cs typeface="Arial" panose="020B0604020202020204" pitchFamily="34" charset="0"/>
            </a:endParaRPr>
          </a:p>
        </p:txBody>
      </p:sp>
      <p:sp>
        <p:nvSpPr>
          <p:cNvPr id="3" name="Retângulo 2">
            <a:extLst>
              <a:ext uri="{FF2B5EF4-FFF2-40B4-BE49-F238E27FC236}">
                <a16:creationId xmlns:a16="http://schemas.microsoft.com/office/drawing/2014/main" id="{0DDC255C-EDD9-498B-8518-D0CDDF94A591}"/>
              </a:ext>
            </a:extLst>
          </p:cNvPr>
          <p:cNvSpPr/>
          <p:nvPr/>
        </p:nvSpPr>
        <p:spPr>
          <a:xfrm>
            <a:off x="157656" y="4996294"/>
            <a:ext cx="11550868" cy="1569660"/>
          </a:xfrm>
          <a:prstGeom prst="rect">
            <a:avLst/>
          </a:prstGeom>
          <a:ln w="19050">
            <a:solidFill>
              <a:schemeClr val="tx1"/>
            </a:solidFill>
          </a:ln>
        </p:spPr>
        <p:txBody>
          <a:bodyPr wrap="square">
            <a:spAutoFit/>
          </a:bodyPr>
          <a:lstStyle/>
          <a:p>
            <a:endParaRPr lang="pt-BR" sz="2400" b="1" u="sng" dirty="0">
              <a:solidFill>
                <a:srgbClr val="FF0000"/>
              </a:solidFill>
              <a:latin typeface="Arial" panose="020B0604020202020204" pitchFamily="34" charset="0"/>
              <a:cs typeface="Arial" panose="020B0604020202020204" pitchFamily="34" charset="0"/>
            </a:endParaRPr>
          </a:p>
          <a:p>
            <a:r>
              <a:rPr lang="pt-BR" sz="2400" b="1" u="sng" dirty="0">
                <a:solidFill>
                  <a:srgbClr val="FF0000"/>
                </a:solidFill>
                <a:latin typeface="Arial" panose="020B0604020202020204" pitchFamily="34" charset="0"/>
                <a:cs typeface="Arial" panose="020B0604020202020204" pitchFamily="34" charset="0"/>
              </a:rPr>
              <a:t>DIAGNÓSTICO DE DHGNA ESTÁ  ASSOCIADO A UM RISCO MAIOR DO QUE A SOMA DESSES COMPONENTES INDIVIDUAIS.</a:t>
            </a:r>
            <a:br>
              <a:rPr lang="pt-BR" sz="2400" b="1" u="sng" dirty="0">
                <a:solidFill>
                  <a:srgbClr val="FF0000"/>
                </a:solidFill>
                <a:latin typeface="Arial" panose="020B0604020202020204" pitchFamily="34" charset="0"/>
                <a:cs typeface="Arial" panose="020B0604020202020204" pitchFamily="34" charset="0"/>
              </a:rPr>
            </a:br>
            <a:endParaRPr lang="pt-BR" sz="2400" b="1" u="sng" dirty="0">
              <a:solidFill>
                <a:srgbClr val="FF0000"/>
              </a:solidFill>
            </a:endParaRPr>
          </a:p>
        </p:txBody>
      </p:sp>
      <p:sp>
        <p:nvSpPr>
          <p:cNvPr id="4" name="Rectangle 2">
            <a:extLst>
              <a:ext uri="{FF2B5EF4-FFF2-40B4-BE49-F238E27FC236}">
                <a16:creationId xmlns:a16="http://schemas.microsoft.com/office/drawing/2014/main" id="{F9107290-95C3-4483-B4B0-D6DFC1FB461E}"/>
              </a:ext>
            </a:extLst>
          </p:cNvPr>
          <p:cNvSpPr>
            <a:spLocks noChangeArrowheads="1"/>
          </p:cNvSpPr>
          <p:nvPr/>
        </p:nvSpPr>
        <p:spPr bwMode="auto">
          <a:xfrm>
            <a:off x="7434" y="0"/>
            <a:ext cx="12184566" cy="1139825"/>
          </a:xfrm>
          <a:prstGeom prst="rect">
            <a:avLst/>
          </a:prstGeom>
          <a:solidFill>
            <a:schemeClr val="bg2">
              <a:lumMod val="60000"/>
              <a:lumOff val="40000"/>
            </a:schemeClr>
          </a:solidFill>
          <a:ln w="76200">
            <a:solidFill>
              <a:srgbClr val="FFFF00"/>
            </a:solidFill>
            <a:miter lim="800000"/>
            <a:headEnd/>
            <a:tailEnd/>
          </a:ln>
          <a:effectLst/>
        </p:spPr>
        <p:txBody>
          <a:bodyPr anchor="ctr" anchorCtr="1"/>
          <a:lstStyle/>
          <a:p>
            <a:pPr algn="ctr">
              <a:defRPr/>
            </a:pPr>
            <a:r>
              <a:rPr lang="pt-BR" sz="4400" b="1" dirty="0">
                <a:effectLst>
                  <a:outerShdw blurRad="38100" dist="38100" dir="2700000" algn="tl">
                    <a:srgbClr val="000000"/>
                  </a:outerShdw>
                </a:effectLst>
                <a:latin typeface="Arial" panose="020B0604020202020204" pitchFamily="34" charset="0"/>
                <a:cs typeface="Arial" panose="020B0604020202020204" pitchFamily="34" charset="0"/>
              </a:rPr>
              <a:t>INDEPENDÊNCIA DA  DHGNA</a:t>
            </a:r>
          </a:p>
        </p:txBody>
      </p:sp>
      <p:pic>
        <p:nvPicPr>
          <p:cNvPr id="1026" name="Picture 2" descr="5 DICAS PARA ELIMINAR A GORDURA VISCERAL COM TREINO E DIETA - PC Notícias">
            <a:extLst>
              <a:ext uri="{FF2B5EF4-FFF2-40B4-BE49-F238E27FC236}">
                <a16:creationId xmlns:a16="http://schemas.microsoft.com/office/drawing/2014/main" id="{0B000802-5DEA-4A56-8EB6-D9228C758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545" y="1513787"/>
            <a:ext cx="3155248" cy="1789386"/>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05C45913-3E48-4EC3-9495-A3EC131ED5EA}"/>
              </a:ext>
            </a:extLst>
          </p:cNvPr>
          <p:cNvPicPr>
            <a:picLocks noChangeAspect="1"/>
          </p:cNvPicPr>
          <p:nvPr/>
        </p:nvPicPr>
        <p:blipFill>
          <a:blip r:embed="rId4"/>
          <a:stretch>
            <a:fillRect/>
          </a:stretch>
        </p:blipFill>
        <p:spPr>
          <a:xfrm>
            <a:off x="6395545" y="3399438"/>
            <a:ext cx="3155248" cy="1903688"/>
          </a:xfrm>
          <a:prstGeom prst="rect">
            <a:avLst/>
          </a:prstGeom>
          <a:ln w="12700">
            <a:solidFill>
              <a:srgbClr val="FF0000"/>
            </a:solidFill>
          </a:ln>
        </p:spPr>
      </p:pic>
    </p:spTree>
    <p:extLst>
      <p:ext uri="{BB962C8B-B14F-4D97-AF65-F5344CB8AC3E}">
        <p14:creationId xmlns:p14="http://schemas.microsoft.com/office/powerpoint/2010/main" val="719319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49629D7-AC37-A59D-B127-DC1BB167A77B}"/>
              </a:ext>
            </a:extLst>
          </p:cNvPr>
          <p:cNvSpPr>
            <a:spLocks noChangeArrowheads="1"/>
          </p:cNvSpPr>
          <p:nvPr/>
        </p:nvSpPr>
        <p:spPr bwMode="auto">
          <a:xfrm>
            <a:off x="7434" y="0"/>
            <a:ext cx="12184566" cy="1139825"/>
          </a:xfrm>
          <a:prstGeom prst="rect">
            <a:avLst/>
          </a:prstGeom>
          <a:solidFill>
            <a:schemeClr val="bg2">
              <a:lumMod val="60000"/>
              <a:lumOff val="40000"/>
            </a:schemeClr>
          </a:solidFill>
          <a:ln w="76200">
            <a:solidFill>
              <a:srgbClr val="FFFF00"/>
            </a:solidFill>
            <a:miter lim="800000"/>
            <a:headEnd/>
            <a:tailEnd/>
          </a:ln>
          <a:effectLst/>
        </p:spPr>
        <p:txBody>
          <a:bodyPr anchor="ctr" anchorCtr="1"/>
          <a:lstStyle/>
          <a:p>
            <a:pPr algn="ctr">
              <a:defRPr/>
            </a:pPr>
            <a:r>
              <a:rPr lang="pt-BR"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IMPORTÂNCIA DA </a:t>
            </a:r>
            <a:r>
              <a:rPr lang="pt-BR" sz="3200" b="1" dirty="0">
                <a:latin typeface="Arial" panose="020B0604020202020204" pitchFamily="34" charset="0"/>
                <a:cs typeface="Arial" panose="020B0604020202020204" pitchFamily="34" charset="0"/>
              </a:rPr>
              <a:t>DOENÇA HEPÁTICA GORDUROSA NÃO ALCOÓLICA</a:t>
            </a:r>
            <a:endParaRPr lang="pt-BR"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aixaDeTexto 2">
            <a:extLst>
              <a:ext uri="{FF2B5EF4-FFF2-40B4-BE49-F238E27FC236}">
                <a16:creationId xmlns:a16="http://schemas.microsoft.com/office/drawing/2014/main" id="{C06552FD-6D58-90C4-7FEF-84C9CDE60FBC}"/>
              </a:ext>
            </a:extLst>
          </p:cNvPr>
          <p:cNvSpPr txBox="1"/>
          <p:nvPr/>
        </p:nvSpPr>
        <p:spPr>
          <a:xfrm>
            <a:off x="7434" y="923611"/>
            <a:ext cx="12177131" cy="7007046"/>
          </a:xfrm>
          <a:prstGeom prst="rect">
            <a:avLst/>
          </a:prstGeom>
          <a:noFill/>
          <a:ln w="28575">
            <a:noFill/>
          </a:ln>
        </p:spPr>
        <p:txBody>
          <a:bodyPr wrap="square">
            <a:spAutoFit/>
          </a:bodyPr>
          <a:lstStyle/>
          <a:p>
            <a:pPr algn="just">
              <a:spcBef>
                <a:spcPts val="750"/>
              </a:spcBef>
              <a:spcAft>
                <a:spcPts val="750"/>
              </a:spcAft>
            </a:pPr>
            <a:endParaRPr lang="pt-BR" b="1" i="1" dirty="0">
              <a:latin typeface="Open Sans" panose="020B0606030504020204" pitchFamily="34" charset="0"/>
              <a:ea typeface="Times New Roman" panose="02020603050405020304" pitchFamily="18" charset="0"/>
            </a:endParaRPr>
          </a:p>
          <a:p>
            <a:pPr algn="ctr">
              <a:spcBef>
                <a:spcPts val="750"/>
              </a:spcBef>
              <a:spcAft>
                <a:spcPts val="750"/>
              </a:spcAft>
            </a:pPr>
            <a:r>
              <a:rPr lang="pt-BR" b="1" dirty="0">
                <a:latin typeface="Arial" panose="020B0604020202020204" pitchFamily="34" charset="0"/>
                <a:ea typeface="Times New Roman" panose="02020603050405020304" pitchFamily="18" charset="0"/>
                <a:cs typeface="Arial" panose="020B0604020202020204" pitchFamily="34" charset="0"/>
              </a:rPr>
              <a:t>       </a:t>
            </a:r>
            <a:r>
              <a:rPr lang="pt-BR"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 DHGNA  ACOMETE CERCA DE 30% DA POPULAÇÃO GERAL.</a:t>
            </a:r>
          </a:p>
          <a:p>
            <a:pPr algn="ctr">
              <a:spcBef>
                <a:spcPts val="750"/>
              </a:spcBef>
              <a:spcAft>
                <a:spcPts val="750"/>
              </a:spcAft>
            </a:pPr>
            <a:endParaRPr lang="pt-BR"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algn="ctr">
              <a:spcBef>
                <a:spcPts val="750"/>
              </a:spcBef>
              <a:spcAft>
                <a:spcPts val="750"/>
              </a:spcAft>
            </a:pPr>
            <a:r>
              <a:rPr lang="pt-BR"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CERCA DE 80% DAQUELES COM DIABETES TIPO 2 TEM ESTEATOSE.  </a:t>
            </a:r>
          </a:p>
          <a:p>
            <a:pPr algn="ctr">
              <a:spcBef>
                <a:spcPts val="750"/>
              </a:spcBef>
              <a:spcAft>
                <a:spcPts val="750"/>
              </a:spcAft>
            </a:pPr>
            <a:endParaRPr lang="pt-BR"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algn="ctr">
              <a:spcBef>
                <a:spcPts val="750"/>
              </a:spcBef>
              <a:spcAft>
                <a:spcPts val="750"/>
              </a:spcAft>
            </a:pPr>
            <a:r>
              <a:rPr lang="pt-BR"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ESSE GRUPO COM DIABETES TIPO 2 EVOLUI PARA CH COM MAIOR FREQUÊNCIA E  MAIS RAPIDAMENTE .</a:t>
            </a:r>
          </a:p>
          <a:p>
            <a:pPr algn="ctr">
              <a:spcBef>
                <a:spcPts val="750"/>
              </a:spcBef>
              <a:spcAft>
                <a:spcPts val="750"/>
              </a:spcAft>
            </a:pPr>
            <a:endParaRPr lang="pt-BR"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algn="ctr">
              <a:spcBef>
                <a:spcPts val="750"/>
              </a:spcBef>
              <a:spcAft>
                <a:spcPts val="750"/>
              </a:spcAft>
            </a:pPr>
            <a:r>
              <a:rPr lang="pt-BR"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CHC É A QUARTA CAUSA DE MORTE RELACIONADA AO CÂNCER NO MUNDO  (OMS	2018).</a:t>
            </a:r>
          </a:p>
          <a:p>
            <a:pPr algn="ctr">
              <a:spcBef>
                <a:spcPts val="750"/>
              </a:spcBef>
              <a:spcAft>
                <a:spcPts val="750"/>
              </a:spcAft>
            </a:pPr>
            <a:endParaRPr lang="pt-BR"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algn="ctr">
              <a:spcBef>
                <a:spcPts val="750"/>
              </a:spcBef>
              <a:spcAft>
                <a:spcPts val="750"/>
              </a:spcAft>
            </a:pPr>
            <a:r>
              <a:rPr lang="pt-BR"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 ESTEATOSE HEPÁTICA É PREDITORA DE DOENÇAS  CARDIOVASCULARES E RENAIS.</a:t>
            </a:r>
          </a:p>
          <a:p>
            <a:pPr algn="ctr">
              <a:spcBef>
                <a:spcPts val="750"/>
              </a:spcBef>
              <a:spcAft>
                <a:spcPts val="750"/>
              </a:spcAft>
            </a:pPr>
            <a:endParaRPr lang="pt-BR"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algn="ctr">
              <a:spcBef>
                <a:spcPts val="750"/>
              </a:spcBef>
              <a:spcAft>
                <a:spcPts val="750"/>
              </a:spcAft>
            </a:pPr>
            <a:r>
              <a:rPr lang="pt-BR" b="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É A MAIOR CAUSA DE TX  HEPÁTICO NOS EUA.</a:t>
            </a:r>
          </a:p>
          <a:p>
            <a:pPr algn="ctr">
              <a:spcBef>
                <a:spcPts val="750"/>
              </a:spcBef>
              <a:spcAft>
                <a:spcPts val="750"/>
              </a:spcAft>
            </a:pPr>
            <a:endParaRPr lang="pt-BR" b="1" u="sng" dirty="0">
              <a:latin typeface="Arial" panose="020B0604020202020204" pitchFamily="34" charset="0"/>
              <a:ea typeface="Times New Roman" panose="02020603050405020304" pitchFamily="18" charset="0"/>
              <a:cs typeface="Arial" panose="020B0604020202020204" pitchFamily="34" charset="0"/>
            </a:endParaRPr>
          </a:p>
          <a:p>
            <a:pPr>
              <a:spcBef>
                <a:spcPts val="750"/>
              </a:spcBef>
              <a:spcAft>
                <a:spcPts val="750"/>
              </a:spcAft>
            </a:pPr>
            <a:r>
              <a:rPr lang="pt-BR" sz="2400" b="1" i="1" dirty="0">
                <a:latin typeface="Times New Roman" panose="02020603050405020304" pitchFamily="18" charset="0"/>
                <a:ea typeface="Times New Roman" panose="02020603050405020304" pitchFamily="18" charset="0"/>
              </a:rPr>
              <a:t> </a:t>
            </a:r>
          </a:p>
        </p:txBody>
      </p:sp>
      <p:pic>
        <p:nvPicPr>
          <p:cNvPr id="4" name="Imagem 3">
            <a:extLst>
              <a:ext uri="{FF2B5EF4-FFF2-40B4-BE49-F238E27FC236}">
                <a16:creationId xmlns:a16="http://schemas.microsoft.com/office/drawing/2014/main" id="{D469E733-B0F8-47E6-807F-865310E1D8F1}"/>
              </a:ext>
            </a:extLst>
          </p:cNvPr>
          <p:cNvPicPr>
            <a:picLocks noChangeAspect="1"/>
          </p:cNvPicPr>
          <p:nvPr/>
        </p:nvPicPr>
        <p:blipFill>
          <a:blip r:embed="rId3"/>
          <a:stretch>
            <a:fillRect/>
          </a:stretch>
        </p:blipFill>
        <p:spPr>
          <a:xfrm>
            <a:off x="10145240" y="472612"/>
            <a:ext cx="2039326" cy="1481698"/>
          </a:xfrm>
          <a:prstGeom prst="rect">
            <a:avLst/>
          </a:prstGeom>
        </p:spPr>
      </p:pic>
      <p:pic>
        <p:nvPicPr>
          <p:cNvPr id="2" name="Imagem 1">
            <a:extLst>
              <a:ext uri="{FF2B5EF4-FFF2-40B4-BE49-F238E27FC236}">
                <a16:creationId xmlns:a16="http://schemas.microsoft.com/office/drawing/2014/main" id="{5E087603-CAD3-4D2B-99FE-FED526A49B5D}"/>
              </a:ext>
            </a:extLst>
          </p:cNvPr>
          <p:cNvPicPr>
            <a:picLocks noChangeAspect="1"/>
          </p:cNvPicPr>
          <p:nvPr/>
        </p:nvPicPr>
        <p:blipFill>
          <a:blip r:embed="rId4"/>
          <a:stretch>
            <a:fillRect/>
          </a:stretch>
        </p:blipFill>
        <p:spPr>
          <a:xfrm>
            <a:off x="8922850" y="5934389"/>
            <a:ext cx="880652" cy="790939"/>
          </a:xfrm>
          <a:prstGeom prst="rect">
            <a:avLst/>
          </a:prstGeom>
        </p:spPr>
      </p:pic>
      <p:pic>
        <p:nvPicPr>
          <p:cNvPr id="5" name="Imagem 4">
            <a:extLst>
              <a:ext uri="{FF2B5EF4-FFF2-40B4-BE49-F238E27FC236}">
                <a16:creationId xmlns:a16="http://schemas.microsoft.com/office/drawing/2014/main" id="{1541A6F2-DD07-49C8-9C90-21ADE3A187F6}"/>
              </a:ext>
            </a:extLst>
          </p:cNvPr>
          <p:cNvPicPr>
            <a:picLocks noChangeAspect="1"/>
          </p:cNvPicPr>
          <p:nvPr/>
        </p:nvPicPr>
        <p:blipFill>
          <a:blip r:embed="rId5"/>
          <a:stretch>
            <a:fillRect/>
          </a:stretch>
        </p:blipFill>
        <p:spPr>
          <a:xfrm>
            <a:off x="606176" y="1364548"/>
            <a:ext cx="1079968" cy="790938"/>
          </a:xfrm>
          <a:prstGeom prst="rect">
            <a:avLst/>
          </a:prstGeom>
        </p:spPr>
      </p:pic>
      <p:pic>
        <p:nvPicPr>
          <p:cNvPr id="6" name="Imagem 5">
            <a:extLst>
              <a:ext uri="{FF2B5EF4-FFF2-40B4-BE49-F238E27FC236}">
                <a16:creationId xmlns:a16="http://schemas.microsoft.com/office/drawing/2014/main" id="{CCF64D28-43B7-489B-B1FA-D1EF93EB0B5D}"/>
              </a:ext>
            </a:extLst>
          </p:cNvPr>
          <p:cNvPicPr>
            <a:picLocks noChangeAspect="1"/>
          </p:cNvPicPr>
          <p:nvPr/>
        </p:nvPicPr>
        <p:blipFill>
          <a:blip r:embed="rId6"/>
          <a:stretch>
            <a:fillRect/>
          </a:stretch>
        </p:blipFill>
        <p:spPr>
          <a:xfrm>
            <a:off x="111271" y="2606485"/>
            <a:ext cx="2328343" cy="790938"/>
          </a:xfrm>
          <a:prstGeom prst="rect">
            <a:avLst/>
          </a:prstGeom>
        </p:spPr>
      </p:pic>
      <p:pic>
        <p:nvPicPr>
          <p:cNvPr id="7" name="Imagem 6">
            <a:extLst>
              <a:ext uri="{FF2B5EF4-FFF2-40B4-BE49-F238E27FC236}">
                <a16:creationId xmlns:a16="http://schemas.microsoft.com/office/drawing/2014/main" id="{1BE6EDB6-8E84-4489-94B6-13A4D107F6A5}"/>
              </a:ext>
            </a:extLst>
          </p:cNvPr>
          <p:cNvPicPr>
            <a:picLocks noChangeAspect="1"/>
          </p:cNvPicPr>
          <p:nvPr/>
        </p:nvPicPr>
        <p:blipFill>
          <a:blip r:embed="rId7"/>
          <a:stretch>
            <a:fillRect/>
          </a:stretch>
        </p:blipFill>
        <p:spPr>
          <a:xfrm>
            <a:off x="216602" y="4043509"/>
            <a:ext cx="1190957" cy="983463"/>
          </a:xfrm>
          <a:prstGeom prst="rect">
            <a:avLst/>
          </a:prstGeom>
        </p:spPr>
      </p:pic>
    </p:spTree>
    <p:extLst>
      <p:ext uri="{BB962C8B-B14F-4D97-AF65-F5344CB8AC3E}">
        <p14:creationId xmlns:p14="http://schemas.microsoft.com/office/powerpoint/2010/main" val="830366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C0CE145-A7D1-4C26-A485-44B3C94CB3FB}"/>
              </a:ext>
            </a:extLst>
          </p:cNvPr>
          <p:cNvPicPr>
            <a:picLocks noChangeAspect="1"/>
          </p:cNvPicPr>
          <p:nvPr/>
        </p:nvPicPr>
        <p:blipFill>
          <a:blip r:embed="rId3"/>
          <a:stretch>
            <a:fillRect/>
          </a:stretch>
        </p:blipFill>
        <p:spPr>
          <a:xfrm>
            <a:off x="503635" y="147676"/>
            <a:ext cx="10044515" cy="5105218"/>
          </a:xfrm>
          <a:prstGeom prst="rect">
            <a:avLst/>
          </a:prstGeom>
        </p:spPr>
      </p:pic>
      <p:pic>
        <p:nvPicPr>
          <p:cNvPr id="5" name="Imagem 4">
            <a:extLst>
              <a:ext uri="{FF2B5EF4-FFF2-40B4-BE49-F238E27FC236}">
                <a16:creationId xmlns:a16="http://schemas.microsoft.com/office/drawing/2014/main" id="{9507AA2C-AEF7-870C-1B43-77E0E4AC8508}"/>
              </a:ext>
            </a:extLst>
          </p:cNvPr>
          <p:cNvPicPr>
            <a:picLocks noChangeAspect="1"/>
          </p:cNvPicPr>
          <p:nvPr/>
        </p:nvPicPr>
        <p:blipFill>
          <a:blip r:embed="rId4"/>
          <a:stretch>
            <a:fillRect/>
          </a:stretch>
        </p:blipFill>
        <p:spPr>
          <a:xfrm>
            <a:off x="642535" y="6167222"/>
            <a:ext cx="6158315" cy="476465"/>
          </a:xfrm>
          <a:prstGeom prst="rect">
            <a:avLst/>
          </a:prstGeom>
        </p:spPr>
      </p:pic>
      <p:sp>
        <p:nvSpPr>
          <p:cNvPr id="7" name="CaixaDeTexto 6">
            <a:extLst>
              <a:ext uri="{FF2B5EF4-FFF2-40B4-BE49-F238E27FC236}">
                <a16:creationId xmlns:a16="http://schemas.microsoft.com/office/drawing/2014/main" id="{40608F8C-B2D9-5F18-2833-D44B3464E0BB}"/>
              </a:ext>
            </a:extLst>
          </p:cNvPr>
          <p:cNvSpPr txBox="1"/>
          <p:nvPr/>
        </p:nvSpPr>
        <p:spPr>
          <a:xfrm>
            <a:off x="503635" y="5174555"/>
            <a:ext cx="6093618" cy="923330"/>
          </a:xfrm>
          <a:prstGeom prst="rect">
            <a:avLst/>
          </a:prstGeom>
          <a:noFill/>
        </p:spPr>
        <p:txBody>
          <a:bodyPr wrap="square">
            <a:spAutoFit/>
          </a:bodyPr>
          <a:lstStyle/>
          <a:p>
            <a:r>
              <a:rPr lang="en-US" dirty="0"/>
              <a:t>Quantitative ultrasound radiofrequency data analysis for the assessment of hepatic steatosis using the controlled attenuation parameter as a reference </a:t>
            </a:r>
            <a:r>
              <a:rPr lang="en-US" dirty="0" err="1"/>
              <a:t>standar</a:t>
            </a:r>
            <a:endParaRPr lang="pt-BR" dirty="0"/>
          </a:p>
        </p:txBody>
      </p:sp>
      <p:sp>
        <p:nvSpPr>
          <p:cNvPr id="9" name="CaixaDeTexto 8">
            <a:extLst>
              <a:ext uri="{FF2B5EF4-FFF2-40B4-BE49-F238E27FC236}">
                <a16:creationId xmlns:a16="http://schemas.microsoft.com/office/drawing/2014/main" id="{1DB7BEF8-888D-8BD7-2A69-BBFD4A4BAE34}"/>
              </a:ext>
            </a:extLst>
          </p:cNvPr>
          <p:cNvSpPr txBox="1"/>
          <p:nvPr/>
        </p:nvSpPr>
        <p:spPr>
          <a:xfrm>
            <a:off x="7049691" y="5287562"/>
            <a:ext cx="2980134" cy="1477328"/>
          </a:xfrm>
          <a:prstGeom prst="rect">
            <a:avLst/>
          </a:prstGeom>
          <a:noFill/>
        </p:spPr>
        <p:txBody>
          <a:bodyPr wrap="square">
            <a:spAutoFit/>
          </a:bodyPr>
          <a:lstStyle/>
          <a:p>
            <a:r>
              <a:rPr lang="pt-BR" dirty="0"/>
              <a:t>https://doi.org/10.14366/usg.20042 </a:t>
            </a:r>
            <a:r>
              <a:rPr lang="pt-BR" dirty="0" err="1"/>
              <a:t>pISSN</a:t>
            </a:r>
            <a:r>
              <a:rPr lang="pt-BR" dirty="0"/>
              <a:t>: 2288-5919 • </a:t>
            </a:r>
            <a:r>
              <a:rPr lang="pt-BR" dirty="0" err="1"/>
              <a:t>eISSN</a:t>
            </a:r>
            <a:r>
              <a:rPr lang="pt-BR" dirty="0"/>
              <a:t>: 2288-5943 </a:t>
            </a:r>
            <a:r>
              <a:rPr lang="pt-BR" dirty="0" err="1"/>
              <a:t>Ultrasonography</a:t>
            </a:r>
            <a:r>
              <a:rPr lang="pt-BR" dirty="0"/>
              <a:t> 2021;40:136-14</a:t>
            </a:r>
          </a:p>
        </p:txBody>
      </p:sp>
      <p:sp>
        <p:nvSpPr>
          <p:cNvPr id="4" name="CaixaDeTexto 3">
            <a:extLst>
              <a:ext uri="{FF2B5EF4-FFF2-40B4-BE49-F238E27FC236}">
                <a16:creationId xmlns:a16="http://schemas.microsoft.com/office/drawing/2014/main" id="{9866CD8C-D3E8-A1C5-1C6F-55CB5744DB3F}"/>
              </a:ext>
            </a:extLst>
          </p:cNvPr>
          <p:cNvSpPr txBox="1"/>
          <p:nvPr/>
        </p:nvSpPr>
        <p:spPr>
          <a:xfrm>
            <a:off x="8972550" y="3431552"/>
            <a:ext cx="3433167" cy="707886"/>
          </a:xfrm>
          <a:prstGeom prst="rect">
            <a:avLst/>
          </a:prstGeom>
          <a:noFill/>
        </p:spPr>
        <p:txBody>
          <a:bodyPr wrap="square">
            <a:spAutoFit/>
          </a:bodyPr>
          <a:lstStyle/>
          <a:p>
            <a:r>
              <a:rPr lang="pt-BR" sz="2000" dirty="0"/>
              <a:t>FAT FRACTION FRAÇÃO DR GORDURA HEPÁTICA</a:t>
            </a:r>
          </a:p>
        </p:txBody>
      </p:sp>
    </p:spTree>
    <p:extLst>
      <p:ext uri="{BB962C8B-B14F-4D97-AF65-F5344CB8AC3E}">
        <p14:creationId xmlns:p14="http://schemas.microsoft.com/office/powerpoint/2010/main" val="243386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49629D7-AC37-A59D-B127-DC1BB167A77B}"/>
              </a:ext>
            </a:extLst>
          </p:cNvPr>
          <p:cNvSpPr>
            <a:spLocks noChangeArrowheads="1"/>
          </p:cNvSpPr>
          <p:nvPr/>
        </p:nvSpPr>
        <p:spPr bwMode="auto">
          <a:xfrm>
            <a:off x="7434" y="0"/>
            <a:ext cx="12184566" cy="1139825"/>
          </a:xfrm>
          <a:prstGeom prst="rect">
            <a:avLst/>
          </a:prstGeom>
          <a:solidFill>
            <a:schemeClr val="bg2">
              <a:lumMod val="60000"/>
              <a:lumOff val="40000"/>
            </a:schemeClr>
          </a:solidFill>
          <a:ln w="76200">
            <a:solidFill>
              <a:srgbClr val="FFFF00"/>
            </a:solidFill>
            <a:miter lim="800000"/>
            <a:headEnd/>
            <a:tailEnd/>
          </a:ln>
          <a:effectLst/>
        </p:spPr>
        <p:txBody>
          <a:bodyPr anchor="ctr" anchorCtr="1"/>
          <a:lstStyle/>
          <a:p>
            <a:pPr algn="ctr">
              <a:defRPr/>
            </a:pPr>
            <a:r>
              <a:rPr lang="pt-BR" sz="3600" b="1" i="1" dirty="0">
                <a:effectLst>
                  <a:outerShdw blurRad="38100" dist="38100" dir="2700000" algn="tl">
                    <a:srgbClr val="000000"/>
                  </a:outerShdw>
                </a:effectLst>
                <a:latin typeface="Arial" charset="0"/>
              </a:rPr>
              <a:t>MEDIDAS OBJETIVAS DA ESTEATOSE (TAI)</a:t>
            </a:r>
          </a:p>
        </p:txBody>
      </p:sp>
      <p:pic>
        <p:nvPicPr>
          <p:cNvPr id="3" name="Imagem 2">
            <a:extLst>
              <a:ext uri="{FF2B5EF4-FFF2-40B4-BE49-F238E27FC236}">
                <a16:creationId xmlns:a16="http://schemas.microsoft.com/office/drawing/2014/main" id="{64343FA3-52F9-2155-CD8E-419553E4428D}"/>
              </a:ext>
            </a:extLst>
          </p:cNvPr>
          <p:cNvPicPr>
            <a:picLocks noChangeAspect="1"/>
          </p:cNvPicPr>
          <p:nvPr/>
        </p:nvPicPr>
        <p:blipFill>
          <a:blip r:embed="rId2"/>
          <a:stretch>
            <a:fillRect/>
          </a:stretch>
        </p:blipFill>
        <p:spPr>
          <a:xfrm>
            <a:off x="1249620" y="1617698"/>
            <a:ext cx="8622818" cy="4850335"/>
          </a:xfrm>
          <a:prstGeom prst="rect">
            <a:avLst/>
          </a:prstGeom>
          <a:ln w="76200">
            <a:solidFill>
              <a:schemeClr val="accent6"/>
            </a:solidFill>
          </a:ln>
        </p:spPr>
      </p:pic>
      <p:pic>
        <p:nvPicPr>
          <p:cNvPr id="2" name="Imagem 1">
            <a:extLst>
              <a:ext uri="{FF2B5EF4-FFF2-40B4-BE49-F238E27FC236}">
                <a16:creationId xmlns:a16="http://schemas.microsoft.com/office/drawing/2014/main" id="{7FD26AB7-1367-A6DE-3E33-A539A711EA95}"/>
              </a:ext>
            </a:extLst>
          </p:cNvPr>
          <p:cNvPicPr>
            <a:picLocks noChangeAspect="1"/>
          </p:cNvPicPr>
          <p:nvPr/>
        </p:nvPicPr>
        <p:blipFill>
          <a:blip r:embed="rId3"/>
          <a:stretch>
            <a:fillRect/>
          </a:stretch>
        </p:blipFill>
        <p:spPr>
          <a:xfrm>
            <a:off x="9562747" y="5488104"/>
            <a:ext cx="2369059" cy="979929"/>
          </a:xfrm>
          <a:prstGeom prst="rect">
            <a:avLst/>
          </a:prstGeom>
          <a:ln w="76200">
            <a:solidFill>
              <a:srgbClr val="FF0000"/>
            </a:solidFill>
          </a:ln>
        </p:spPr>
      </p:pic>
      <p:sp>
        <p:nvSpPr>
          <p:cNvPr id="4" name="CaixaDeTexto 3">
            <a:extLst>
              <a:ext uri="{FF2B5EF4-FFF2-40B4-BE49-F238E27FC236}">
                <a16:creationId xmlns:a16="http://schemas.microsoft.com/office/drawing/2014/main" id="{DDF68B99-5369-C51E-6536-C90EC8060A90}"/>
              </a:ext>
            </a:extLst>
          </p:cNvPr>
          <p:cNvSpPr txBox="1"/>
          <p:nvPr/>
        </p:nvSpPr>
        <p:spPr>
          <a:xfrm>
            <a:off x="7037798" y="1756881"/>
            <a:ext cx="2120526" cy="369332"/>
          </a:xfrm>
          <a:prstGeom prst="rect">
            <a:avLst/>
          </a:prstGeom>
          <a:noFill/>
        </p:spPr>
        <p:txBody>
          <a:bodyPr wrap="square" rtlCol="0">
            <a:spAutoFit/>
          </a:bodyPr>
          <a:lstStyle/>
          <a:p>
            <a:r>
              <a:rPr lang="pt-BR" dirty="0">
                <a:solidFill>
                  <a:schemeClr val="bg1"/>
                </a:solidFill>
              </a:rPr>
              <a:t>ESTEATOSE 3</a:t>
            </a:r>
          </a:p>
        </p:txBody>
      </p:sp>
      <p:sp>
        <p:nvSpPr>
          <p:cNvPr id="6" name="CaixaDeTexto 5">
            <a:extLst>
              <a:ext uri="{FF2B5EF4-FFF2-40B4-BE49-F238E27FC236}">
                <a16:creationId xmlns:a16="http://schemas.microsoft.com/office/drawing/2014/main" id="{AAD850D8-506E-C800-36E1-C3FD5EE029CD}"/>
              </a:ext>
            </a:extLst>
          </p:cNvPr>
          <p:cNvSpPr txBox="1"/>
          <p:nvPr/>
        </p:nvSpPr>
        <p:spPr>
          <a:xfrm>
            <a:off x="5943599" y="2986088"/>
            <a:ext cx="3225403" cy="369332"/>
          </a:xfrm>
          <a:prstGeom prst="rect">
            <a:avLst/>
          </a:prstGeom>
          <a:noFill/>
        </p:spPr>
        <p:txBody>
          <a:bodyPr wrap="square">
            <a:spAutoFit/>
          </a:bodyPr>
          <a:lstStyle/>
          <a:p>
            <a:r>
              <a:rPr lang="pt-BR" dirty="0"/>
              <a:t>ATENUAÇÃO</a:t>
            </a:r>
          </a:p>
        </p:txBody>
      </p:sp>
    </p:spTree>
    <p:extLst>
      <p:ext uri="{BB962C8B-B14F-4D97-AF65-F5344CB8AC3E}">
        <p14:creationId xmlns:p14="http://schemas.microsoft.com/office/powerpoint/2010/main" val="3313848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y Adipose Tissue? (The Skinny on Fat) | AMBROSE Cell Therapy">
            <a:extLst>
              <a:ext uri="{FF2B5EF4-FFF2-40B4-BE49-F238E27FC236}">
                <a16:creationId xmlns:a16="http://schemas.microsoft.com/office/drawing/2014/main" id="{23B2A4E2-BEA7-4143-9998-28913D603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043" y="2318700"/>
            <a:ext cx="4591157" cy="2670367"/>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1028" name="Picture 4" descr="Liver Multifunctional Accessory Organ Gastrointestinal Tract Performs  Several Essential Functions fotos, imagens de © soundpic #633338370">
            <a:extLst>
              <a:ext uri="{FF2B5EF4-FFF2-40B4-BE49-F238E27FC236}">
                <a16:creationId xmlns:a16="http://schemas.microsoft.com/office/drawing/2014/main" id="{A3CB229C-931E-4A98-9A17-E1FE4F0460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8921" y="142692"/>
            <a:ext cx="258127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us rins estão saudáveis? Saiba o que é a doença renal crônica e como  preveni-la — Ministério da Saúde">
            <a:extLst>
              <a:ext uri="{FF2B5EF4-FFF2-40B4-BE49-F238E27FC236}">
                <a16:creationId xmlns:a16="http://schemas.microsoft.com/office/drawing/2014/main" id="{85B97A33-0AFA-4DD8-B269-C542EEA90C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5252" y="3890552"/>
            <a:ext cx="315277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20,000+ Free Heart Images &amp; Love Pictures [HD] - Pixabay">
            <a:extLst>
              <a:ext uri="{FF2B5EF4-FFF2-40B4-BE49-F238E27FC236}">
                <a16:creationId xmlns:a16="http://schemas.microsoft.com/office/drawing/2014/main" id="{5A670FBF-DA87-47F8-BEA5-C345410ECD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1938" y="2012930"/>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âncreas - ícones de saúde e médico grátis">
            <a:extLst>
              <a:ext uri="{FF2B5EF4-FFF2-40B4-BE49-F238E27FC236}">
                <a16:creationId xmlns:a16="http://schemas.microsoft.com/office/drawing/2014/main" id="{CE5F3376-A505-4A76-99F9-E84567A659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47818" y="5472899"/>
            <a:ext cx="1287642" cy="1287642"/>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6BF783C0-32C3-486B-B1C6-8659DC515B13}"/>
              </a:ext>
            </a:extLst>
          </p:cNvPr>
          <p:cNvSpPr txBox="1"/>
          <p:nvPr/>
        </p:nvSpPr>
        <p:spPr>
          <a:xfrm>
            <a:off x="696075" y="1150706"/>
            <a:ext cx="4139094" cy="369332"/>
          </a:xfrm>
          <a:prstGeom prst="rect">
            <a:avLst/>
          </a:prstGeom>
          <a:noFill/>
          <a:ln>
            <a:solidFill>
              <a:srgbClr val="FF0000"/>
            </a:solidFill>
          </a:ln>
        </p:spPr>
        <p:txBody>
          <a:bodyPr wrap="square" rtlCol="0">
            <a:spAutoFit/>
          </a:bodyPr>
          <a:lstStyle/>
          <a:p>
            <a:r>
              <a:rPr lang="pt-BR" b="1" dirty="0">
                <a:latin typeface="Arial" panose="020B0604020202020204" pitchFamily="34" charset="0"/>
                <a:cs typeface="Arial" panose="020B0604020202020204" pitchFamily="34" charset="0"/>
              </a:rPr>
              <a:t>TECIDO ADIPOSO ESPECIALIZADO</a:t>
            </a:r>
          </a:p>
        </p:txBody>
      </p:sp>
      <p:sp>
        <p:nvSpPr>
          <p:cNvPr id="5" name="CaixaDeTexto 4">
            <a:extLst>
              <a:ext uri="{FF2B5EF4-FFF2-40B4-BE49-F238E27FC236}">
                <a16:creationId xmlns:a16="http://schemas.microsoft.com/office/drawing/2014/main" id="{F5F2DEA8-1AFC-48B2-B20B-006799B6A648}"/>
              </a:ext>
            </a:extLst>
          </p:cNvPr>
          <p:cNvSpPr txBox="1"/>
          <p:nvPr/>
        </p:nvSpPr>
        <p:spPr>
          <a:xfrm>
            <a:off x="1118546" y="1673631"/>
            <a:ext cx="3294152" cy="369332"/>
          </a:xfrm>
          <a:prstGeom prst="rect">
            <a:avLst/>
          </a:prstGeom>
          <a:noFill/>
          <a:ln>
            <a:solidFill>
              <a:srgbClr val="FF0000"/>
            </a:solidFill>
          </a:ln>
        </p:spPr>
        <p:txBody>
          <a:bodyPr wrap="square" rtlCol="0">
            <a:spAutoFit/>
          </a:bodyPr>
          <a:lstStyle/>
          <a:p>
            <a:r>
              <a:rPr lang="pt-BR" b="1" dirty="0"/>
              <a:t>BAIXA RESISTÊNCIA A INSULINA</a:t>
            </a:r>
          </a:p>
        </p:txBody>
      </p:sp>
      <p:sp>
        <p:nvSpPr>
          <p:cNvPr id="6" name="CaixaDeTexto 5">
            <a:extLst>
              <a:ext uri="{FF2B5EF4-FFF2-40B4-BE49-F238E27FC236}">
                <a16:creationId xmlns:a16="http://schemas.microsoft.com/office/drawing/2014/main" id="{EDBE9252-3B0F-4F5B-91B4-184E3A52B720}"/>
              </a:ext>
            </a:extLst>
          </p:cNvPr>
          <p:cNvSpPr txBox="1"/>
          <p:nvPr/>
        </p:nvSpPr>
        <p:spPr>
          <a:xfrm>
            <a:off x="6693292" y="2681561"/>
            <a:ext cx="2321960" cy="923330"/>
          </a:xfrm>
          <a:prstGeom prst="rect">
            <a:avLst/>
          </a:prstGeom>
          <a:noFill/>
          <a:ln>
            <a:solidFill>
              <a:srgbClr val="FF0000"/>
            </a:solidFill>
          </a:ln>
        </p:spPr>
        <p:txBody>
          <a:bodyPr wrap="square" rtlCol="0">
            <a:spAutoFit/>
          </a:bodyPr>
          <a:lstStyle/>
          <a:p>
            <a:pPr algn="ctr"/>
            <a:r>
              <a:rPr lang="pt-BR" b="1" dirty="0"/>
              <a:t>TECIDO VISCERAL ALTA RESISTÊNCIA A INSULINA</a:t>
            </a:r>
          </a:p>
        </p:txBody>
      </p:sp>
      <p:sp>
        <p:nvSpPr>
          <p:cNvPr id="2" name="CaixaDeTexto 1">
            <a:extLst>
              <a:ext uri="{FF2B5EF4-FFF2-40B4-BE49-F238E27FC236}">
                <a16:creationId xmlns:a16="http://schemas.microsoft.com/office/drawing/2014/main" id="{27D21A95-50FE-440D-8886-BBB00AC61388}"/>
              </a:ext>
            </a:extLst>
          </p:cNvPr>
          <p:cNvSpPr txBox="1"/>
          <p:nvPr/>
        </p:nvSpPr>
        <p:spPr>
          <a:xfrm>
            <a:off x="5084416" y="179974"/>
            <a:ext cx="3512645" cy="1200329"/>
          </a:xfrm>
          <a:prstGeom prst="rect">
            <a:avLst/>
          </a:prstGeom>
          <a:noFill/>
          <a:ln w="28575">
            <a:solidFill>
              <a:srgbClr val="FF0000"/>
            </a:solidFill>
          </a:ln>
        </p:spPr>
        <p:txBody>
          <a:bodyPr wrap="square" rtlCol="0">
            <a:spAutoFit/>
          </a:bodyPr>
          <a:lstStyle/>
          <a:p>
            <a:r>
              <a:rPr lang="pt-BR" b="1" dirty="0"/>
              <a:t>ESTEATOSE É QUANDO SE QUEBRA O  MECANISMO DE AUTO REGULAÇÃO QUE NOS FAZ ESTAR VIVOS E ESTAR AQUI AGORA.</a:t>
            </a:r>
          </a:p>
        </p:txBody>
      </p:sp>
      <p:sp>
        <p:nvSpPr>
          <p:cNvPr id="7" name="Seta: para a Direita 6">
            <a:extLst>
              <a:ext uri="{FF2B5EF4-FFF2-40B4-BE49-F238E27FC236}">
                <a16:creationId xmlns:a16="http://schemas.microsoft.com/office/drawing/2014/main" id="{0D2A3ADB-5F00-4219-92F7-15F25A3BFFBB}"/>
              </a:ext>
            </a:extLst>
          </p:cNvPr>
          <p:cNvSpPr/>
          <p:nvPr/>
        </p:nvSpPr>
        <p:spPr>
          <a:xfrm>
            <a:off x="8939605" y="1028517"/>
            <a:ext cx="602428" cy="283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42A77A57-5D53-4420-ACF8-6105E9B642CD}"/>
              </a:ext>
            </a:extLst>
          </p:cNvPr>
          <p:cNvSpPr txBox="1"/>
          <p:nvPr/>
        </p:nvSpPr>
        <p:spPr>
          <a:xfrm>
            <a:off x="1032734" y="5927464"/>
            <a:ext cx="3216537" cy="646331"/>
          </a:xfrm>
          <a:prstGeom prst="rect">
            <a:avLst/>
          </a:prstGeom>
          <a:noFill/>
          <a:ln w="38100">
            <a:solidFill>
              <a:schemeClr val="tx1"/>
            </a:solidFill>
          </a:ln>
        </p:spPr>
        <p:txBody>
          <a:bodyPr wrap="square" rtlCol="0">
            <a:spAutoFit/>
          </a:bodyPr>
          <a:lstStyle/>
          <a:p>
            <a:pPr algn="ctr"/>
            <a:r>
              <a:rPr lang="pt-BR" dirty="0"/>
              <a:t> </a:t>
            </a:r>
            <a:r>
              <a:rPr lang="pt-BR" b="1" dirty="0"/>
              <a:t>TUDO DEPENDE  DO GRADIENTE DE ÁCIDOS GRAXOS</a:t>
            </a:r>
          </a:p>
        </p:txBody>
      </p:sp>
      <p:sp>
        <p:nvSpPr>
          <p:cNvPr id="9" name="Seta: para Cima 8">
            <a:extLst>
              <a:ext uri="{FF2B5EF4-FFF2-40B4-BE49-F238E27FC236}">
                <a16:creationId xmlns:a16="http://schemas.microsoft.com/office/drawing/2014/main" id="{37824CC2-4B0E-4DDC-AB3F-F704A1F837C2}"/>
              </a:ext>
            </a:extLst>
          </p:cNvPr>
          <p:cNvSpPr/>
          <p:nvPr/>
        </p:nvSpPr>
        <p:spPr>
          <a:xfrm>
            <a:off x="2329030" y="5107139"/>
            <a:ext cx="623944" cy="58665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2436714B-3BC6-4960-97F8-02C95052571F}"/>
              </a:ext>
            </a:extLst>
          </p:cNvPr>
          <p:cNvSpPr txBox="1"/>
          <p:nvPr/>
        </p:nvSpPr>
        <p:spPr>
          <a:xfrm>
            <a:off x="5821114" y="4259818"/>
            <a:ext cx="2321960" cy="646331"/>
          </a:xfrm>
          <a:prstGeom prst="rect">
            <a:avLst/>
          </a:prstGeom>
          <a:noFill/>
          <a:ln w="38100">
            <a:solidFill>
              <a:schemeClr val="tx1"/>
            </a:solidFill>
          </a:ln>
        </p:spPr>
        <p:txBody>
          <a:bodyPr wrap="square" rtlCol="0">
            <a:spAutoFit/>
          </a:bodyPr>
          <a:lstStyle/>
          <a:p>
            <a:r>
              <a:rPr lang="pt-BR" b="1" dirty="0"/>
              <a:t>ESTEATOSE É UMA GORDURA ECTÓPICA </a:t>
            </a:r>
          </a:p>
        </p:txBody>
      </p:sp>
      <p:sp>
        <p:nvSpPr>
          <p:cNvPr id="11" name="CaixaDeTexto 10">
            <a:extLst>
              <a:ext uri="{FF2B5EF4-FFF2-40B4-BE49-F238E27FC236}">
                <a16:creationId xmlns:a16="http://schemas.microsoft.com/office/drawing/2014/main" id="{0B0F2F5E-BE69-6AF3-6DCB-DC481358656C}"/>
              </a:ext>
            </a:extLst>
          </p:cNvPr>
          <p:cNvSpPr txBox="1"/>
          <p:nvPr/>
        </p:nvSpPr>
        <p:spPr>
          <a:xfrm>
            <a:off x="5333765" y="2013592"/>
            <a:ext cx="4261167" cy="369332"/>
          </a:xfrm>
          <a:prstGeom prst="rect">
            <a:avLst/>
          </a:prstGeom>
          <a:noFill/>
        </p:spPr>
        <p:txBody>
          <a:bodyPr wrap="none" rtlCol="0">
            <a:spAutoFit/>
          </a:bodyPr>
          <a:lstStyle/>
          <a:p>
            <a:r>
              <a:rPr lang="pt-BR" dirty="0"/>
              <a:t> NÃO </a:t>
            </a:r>
            <a:r>
              <a:rPr lang="pt-BR"/>
              <a:t>INIBE A LIPÁSE </a:t>
            </a:r>
            <a:r>
              <a:rPr lang="pt-BR" dirty="0"/>
              <a:t>HORMÔNIO SENSITIVA</a:t>
            </a:r>
          </a:p>
        </p:txBody>
      </p:sp>
    </p:spTree>
    <p:extLst>
      <p:ext uri="{BB962C8B-B14F-4D97-AF65-F5344CB8AC3E}">
        <p14:creationId xmlns:p14="http://schemas.microsoft.com/office/powerpoint/2010/main" val="21638959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{E7790454-4169-4340-960A-2947C95A0772}tf03457452</Template>
  <TotalTime>7253</TotalTime>
  <Words>1096</Words>
  <Application>Microsoft Office PowerPoint</Application>
  <PresentationFormat>Widescreen</PresentationFormat>
  <Paragraphs>193</Paragraphs>
  <Slides>27</Slides>
  <Notes>14</Notes>
  <HiddenSlides>0</HiddenSlides>
  <MMClips>0</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27</vt:i4>
      </vt:variant>
    </vt:vector>
  </HeadingPairs>
  <TitlesOfParts>
    <vt:vector size="38" baseType="lpstr">
      <vt:lpstr>Arial</vt:lpstr>
      <vt:lpstr>Arial</vt:lpstr>
      <vt:lpstr>Calibri</vt:lpstr>
      <vt:lpstr>Calibri Light</vt:lpstr>
      <vt:lpstr>HelveticaNeueBoldCondensed</vt:lpstr>
      <vt:lpstr>inherit</vt:lpstr>
      <vt:lpstr>Merriweather</vt:lpstr>
      <vt:lpstr>Open Sans</vt:lpstr>
      <vt:lpstr>Times New Roman</vt:lpstr>
      <vt:lpstr>Wingdings</vt:lpstr>
      <vt:lpstr>Celestial</vt:lpstr>
      <vt:lpstr>Apresentação do PowerPoint</vt:lpstr>
      <vt:lpstr>          ISSO É SÓ UMA GORDURINHA !!!!    TODO MUNDO TEM ISSO !!!!   TODO ULTRASSOM TEM  ESTEATOSE.    ESTEATOSE NÃO EXISTE FOI ALGO QUE BOTARAM NA SUA CABEÇA   VERDADES nem todo obEso tem esteatose   ESTEATOSE  É UM MARCADOR INDEPENDENTE DA SÍNDROME  METABÓLICA E DE OUTROS FATORES DE RISCO  DCV   EXISTEM PACIENTES MAGROS COM ESTEATOSE   EXISTEM PACIENTES DIABÉTICOS SEM ESTEATOSE E OS COM ESTEATOSE EVOLUEM PIOR  fatores genéticos e populacionais tem um papel importante na esteatose          </vt:lpstr>
      <vt:lpstr>Apresentação do PowerPoint</vt:lpstr>
      <vt:lpstr>Apresentação do PowerPoint</vt:lpstr>
      <vt:lpstr>     adiposidade visceral. dislipidemia aterogênica . HDL baixo. triglicérides elevados. aumento das concentrações de LDL. resistência à insulina. com ou sem hiperglicemia.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Dentro do cardiomiócito    acumula gordura     excesso tEcido adiposo começa a conviver com mÚsculo cardÍAco    adIPOnEcTina     leptina     gerando disfunção diastólica e doença cardivascular</vt:lpstr>
      <vt:lpstr>GORDURA EPICÁRDICA (MOSTRADA EM VERDE)  E PERICÁRDICA (MOSTRADA EM AZUL).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HERDY</dc:creator>
  <cp:lastModifiedBy>Martha Poubel</cp:lastModifiedBy>
  <cp:revision>114</cp:revision>
  <dcterms:created xsi:type="dcterms:W3CDTF">2023-07-08T22:11:22Z</dcterms:created>
  <dcterms:modified xsi:type="dcterms:W3CDTF">2023-08-19T09:53:46Z</dcterms:modified>
</cp:coreProperties>
</file>