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93" r:id="rId2"/>
    <p:sldId id="409" r:id="rId3"/>
    <p:sldId id="411" r:id="rId4"/>
    <p:sldId id="555" r:id="rId5"/>
    <p:sldId id="547" r:id="rId6"/>
    <p:sldId id="410" r:id="rId7"/>
    <p:sldId id="548" r:id="rId8"/>
    <p:sldId id="297" r:id="rId9"/>
    <p:sldId id="299" r:id="rId10"/>
    <p:sldId id="292" r:id="rId11"/>
    <p:sldId id="550" r:id="rId12"/>
    <p:sldId id="304" r:id="rId13"/>
    <p:sldId id="557" r:id="rId14"/>
    <p:sldId id="260" r:id="rId15"/>
    <p:sldId id="307" r:id="rId16"/>
    <p:sldId id="544" r:id="rId17"/>
    <p:sldId id="533" r:id="rId18"/>
    <p:sldId id="420" r:id="rId19"/>
    <p:sldId id="541" r:id="rId20"/>
    <p:sldId id="552" r:id="rId21"/>
    <p:sldId id="286" r:id="rId22"/>
    <p:sldId id="294" r:id="rId23"/>
    <p:sldId id="556" r:id="rId24"/>
    <p:sldId id="52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hawpoubel@gmail.com" initials="m" lastIdx="4" clrIdx="0">
    <p:extLst>
      <p:ext uri="{19B8F6BF-5375-455C-9EA6-DF929625EA0E}">
        <p15:presenceInfo xmlns:p15="http://schemas.microsoft.com/office/powerpoint/2012/main" userId="d2fe29f32d0e545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6" autoAdjust="0"/>
    <p:restoredTop sz="92767" autoAdjust="0"/>
  </p:normalViewPr>
  <p:slideViewPr>
    <p:cSldViewPr snapToGrid="0">
      <p:cViewPr varScale="1">
        <p:scale>
          <a:sx n="57" d="100"/>
          <a:sy n="57" d="100"/>
        </p:scale>
        <p:origin x="8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6-11T08:37:53.137" idx="2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FE9F9-777D-4BD3-BBB1-0DC3415CBE71}" type="datetimeFigureOut">
              <a:rPr lang="pt-BR" smtClean="0"/>
              <a:t>03/07/2023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23346-A541-4FD7-8EC1-55DEF76F8B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6752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23346-A541-4FD7-8EC1-55DEF76F8B4A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3253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23346-A541-4FD7-8EC1-55DEF76F8B4A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22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23346-A541-4FD7-8EC1-55DEF76F8B4A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309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23346-A541-4FD7-8EC1-55DEF76F8B4A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58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23346-A541-4FD7-8EC1-55DEF76F8B4A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0760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18" Type="http://schemas.openxmlformats.org/officeDocument/2006/relationships/image" Target="../media/image35.jpeg"/><Relationship Id="rId3" Type="http://schemas.openxmlformats.org/officeDocument/2006/relationships/image" Target="../media/image20.jpeg"/><Relationship Id="rId21" Type="http://schemas.openxmlformats.org/officeDocument/2006/relationships/image" Target="../media/image38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17" Type="http://schemas.openxmlformats.org/officeDocument/2006/relationships/image" Target="../media/image34.jpeg"/><Relationship Id="rId2" Type="http://schemas.openxmlformats.org/officeDocument/2006/relationships/image" Target="../media/image19.png"/><Relationship Id="rId16" Type="http://schemas.openxmlformats.org/officeDocument/2006/relationships/image" Target="../media/image33.jpeg"/><Relationship Id="rId20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24" Type="http://schemas.openxmlformats.org/officeDocument/2006/relationships/comments" Target="../comments/comment1.xml"/><Relationship Id="rId5" Type="http://schemas.openxmlformats.org/officeDocument/2006/relationships/image" Target="../media/image22.jpeg"/><Relationship Id="rId15" Type="http://schemas.openxmlformats.org/officeDocument/2006/relationships/image" Target="../media/image32.jpeg"/><Relationship Id="rId23" Type="http://schemas.openxmlformats.org/officeDocument/2006/relationships/image" Target="../media/image40.jpeg"/><Relationship Id="rId10" Type="http://schemas.openxmlformats.org/officeDocument/2006/relationships/image" Target="../media/image27.jpeg"/><Relationship Id="rId19" Type="http://schemas.openxmlformats.org/officeDocument/2006/relationships/image" Target="../media/image36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Relationship Id="rId22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web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549629D7-AC37-A59D-B127-DC1BB167A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4" y="-141096"/>
            <a:ext cx="12184566" cy="113982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762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pt-BR" sz="3200" b="1" i="1" u="sng" dirty="0">
                <a:latin typeface="Arial" charset="0"/>
              </a:rPr>
              <a:t>O PAPEL DA ELASTOGRAFIA HEPÁTICA  NOS DIAS ATUAIS APLICADA À MAFLD</a:t>
            </a:r>
          </a:p>
        </p:txBody>
      </p:sp>
      <p:pic>
        <p:nvPicPr>
          <p:cNvPr id="2" name="Picture 2" descr="F:\Capturar.JPG">
            <a:extLst>
              <a:ext uri="{FF2B5EF4-FFF2-40B4-BE49-F238E27FC236}">
                <a16:creationId xmlns:a16="http://schemas.microsoft.com/office/drawing/2014/main" id="{F83878FC-5593-E701-7A7D-2DE760886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727" y="1263317"/>
            <a:ext cx="6335305" cy="538786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angurunews.com.br/wp-content/uploads/2020/10/mafa...">
            <a:extLst>
              <a:ext uri="{FF2B5EF4-FFF2-40B4-BE49-F238E27FC236}">
                <a16:creationId xmlns:a16="http://schemas.microsoft.com/office/drawing/2014/main" id="{9CF08DA2-FA5C-E9BD-FA01-6FF73E72C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94" y="2722431"/>
            <a:ext cx="2815579" cy="1833347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4ECFEFF-1681-1BAB-7417-748198EC4CDB}"/>
              </a:ext>
            </a:extLst>
          </p:cNvPr>
          <p:cNvSpPr txBox="1"/>
          <p:nvPr/>
        </p:nvSpPr>
        <p:spPr>
          <a:xfrm>
            <a:off x="178421" y="4896853"/>
            <a:ext cx="5392200" cy="1754326"/>
          </a:xfrm>
          <a:prstGeom prst="rect">
            <a:avLst/>
          </a:prstGeom>
          <a:noFill/>
          <a:ln w="63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pt-BR" altLang="pt-BR" sz="1800" b="1" i="1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Dr. Herdy </a:t>
            </a:r>
            <a:r>
              <a:rPr lang="pt-BR" altLang="pt-BR" sz="1800" b="1" i="1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Locatel</a:t>
            </a:r>
            <a:r>
              <a:rPr lang="pt-BR" altLang="pt-BR" sz="1800" b="1" i="1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de </a:t>
            </a:r>
            <a:r>
              <a:rPr lang="pt-BR" altLang="pt-BR" sz="1800" b="1" i="1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Araujo</a:t>
            </a:r>
            <a:endParaRPr lang="pt-BR" altLang="pt-BR" sz="1800" b="1" i="1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>
              <a:buFont typeface="Arial" charset="0"/>
              <a:buNone/>
              <a:defRPr/>
            </a:pPr>
            <a:endParaRPr lang="pt-BR" altLang="pt-BR" sz="1800" b="1" i="1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t-BR" altLang="pt-BR" sz="1800" b="1" i="1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Médico do setor de Gastroenterologia do HUCAM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t-BR" altLang="pt-BR" sz="1800" b="1" i="1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Membro do Colégio Brasileiro de Radiologia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t-BR" altLang="pt-BR" sz="1800" b="1" i="1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Responsável técnico da clínica CEUS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AED4A00-11AC-B082-9089-53E00CBA37D0}"/>
              </a:ext>
            </a:extLst>
          </p:cNvPr>
          <p:cNvSpPr txBox="1"/>
          <p:nvPr/>
        </p:nvSpPr>
        <p:spPr>
          <a:xfrm>
            <a:off x="178421" y="1400218"/>
            <a:ext cx="5023624" cy="64633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Mafalda é uma personagem criada pelo cartunista argentino Quino (1932-2020). </a:t>
            </a:r>
            <a:endParaRPr lang="pt-BR" sz="2000" dirty="0">
              <a:latin typeface="Google San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6374321-F4E8-6A93-104A-B83AEA7D7096}"/>
              </a:ext>
            </a:extLst>
          </p:cNvPr>
          <p:cNvSpPr txBox="1"/>
          <p:nvPr/>
        </p:nvSpPr>
        <p:spPr>
          <a:xfrm>
            <a:off x="3693402" y="3115884"/>
            <a:ext cx="23301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i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MAFLD</a:t>
            </a:r>
            <a:endParaRPr lang="pt-BR" sz="28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BC07081-0569-A4B0-3728-7B22CB841A1D}"/>
              </a:ext>
            </a:extLst>
          </p:cNvPr>
          <p:cNvSpPr txBox="1"/>
          <p:nvPr/>
        </p:nvSpPr>
        <p:spPr>
          <a:xfrm>
            <a:off x="5678274" y="1263317"/>
            <a:ext cx="47058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i="1" dirty="0">
                <a:latin typeface="Arial" panose="020B0604020202020204" pitchFamily="34" charset="0"/>
                <a:cs typeface="Arial" panose="020B0604020202020204" pitchFamily="34" charset="0"/>
              </a:rPr>
              <a:t>DHGM</a:t>
            </a:r>
          </a:p>
        </p:txBody>
      </p:sp>
    </p:spTree>
    <p:extLst>
      <p:ext uri="{BB962C8B-B14F-4D97-AF65-F5344CB8AC3E}">
        <p14:creationId xmlns:p14="http://schemas.microsoft.com/office/powerpoint/2010/main" val="3282239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549629D7-AC37-A59D-B127-DC1BB167A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4" y="1"/>
            <a:ext cx="12184566" cy="124616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762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pt-BR" sz="4400" dirty="0"/>
              <a:t> </a:t>
            </a:r>
            <a:r>
              <a:rPr lang="pt-BR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DOENÇA GORDUROSA METABÓLICA</a:t>
            </a:r>
            <a:endParaRPr lang="pt-BR" sz="4400" b="1" i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274A7C3-7619-6A52-70AB-E999B875CF49}"/>
              </a:ext>
            </a:extLst>
          </p:cNvPr>
          <p:cNvSpPr txBox="1"/>
          <p:nvPr/>
        </p:nvSpPr>
        <p:spPr>
          <a:xfrm>
            <a:off x="252760" y="1929363"/>
            <a:ext cx="11686479" cy="449353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Dra</a:t>
            </a:r>
            <a:r>
              <a:rPr lang="pt-B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Elizabeth Brant*: Metodologia – Biópsia Hepática</a:t>
            </a:r>
          </a:p>
          <a:p>
            <a:endParaRPr lang="pt-BR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ATÉ 5% DE GORDURA NO FÍGADO É CONSIDERADO NORMAL (NÃO EXISTE ZERO GORDURA NO FÍGADO).</a:t>
            </a:r>
          </a:p>
          <a:p>
            <a:pPr marL="342900" indent="-342900" algn="just">
              <a:buFontTx/>
              <a:buChar char="-"/>
            </a:pPr>
            <a:endParaRPr lang="pt-BR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pt-B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ENTRE 5% E 33% DE GORDURA É UMA ESTEATOSE LEVE.</a:t>
            </a:r>
          </a:p>
          <a:p>
            <a:pPr marL="457200" indent="-457200" algn="just">
              <a:buFontTx/>
              <a:buChar char="-"/>
            </a:pPr>
            <a:endParaRPr lang="pt-BR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33% A 66% ESTEATOSE MODERADA</a:t>
            </a:r>
          </a:p>
          <a:p>
            <a:pPr marL="342900" indent="-342900" algn="just">
              <a:buFontTx/>
              <a:buChar char="-"/>
            </a:pPr>
            <a:endParaRPr lang="pt-BR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MAIS DE 66% ESTEATOSE ACENTUADA.</a:t>
            </a:r>
          </a:p>
          <a:p>
            <a:pPr marL="342900" indent="-342900">
              <a:buFontTx/>
              <a:buChar char="-"/>
            </a:pPr>
            <a:endParaRPr lang="pt-B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Centro Médico </a:t>
            </a:r>
            <a:r>
              <a:rPr lang="pt-BR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Dartmouth</a:t>
            </a:r>
            <a:r>
              <a: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Hitchcock, </a:t>
            </a:r>
            <a:r>
              <a:rPr lang="pt-BR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NewHampshire</a:t>
            </a:r>
            <a:endParaRPr lang="pt-B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E7AE58D-44DB-2144-E999-DB18A3182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7459" y="4176132"/>
            <a:ext cx="2276475" cy="2009775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161319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549629D7-AC37-A59D-B127-DC1BB167A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4221" y="1"/>
            <a:ext cx="12276221" cy="830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762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endParaRPr lang="pt-BR" sz="6000" u="sng" dirty="0"/>
          </a:p>
          <a:p>
            <a:pPr algn="ctr">
              <a:defRPr/>
            </a:pPr>
            <a:r>
              <a:rPr lang="pt-BR" sz="4800" dirty="0"/>
              <a:t>  </a:t>
            </a:r>
            <a:r>
              <a:rPr lang="pt-BR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ULTRASSOM MODO B NA DHGM </a:t>
            </a:r>
            <a:br>
              <a:rPr lang="pt-BR" sz="5400" dirty="0"/>
            </a:br>
            <a:endParaRPr lang="pt-BR" sz="54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06CF352-F62B-67CE-CB5A-9AC911121859}"/>
              </a:ext>
            </a:extLst>
          </p:cNvPr>
          <p:cNvSpPr txBox="1"/>
          <p:nvPr/>
        </p:nvSpPr>
        <p:spPr>
          <a:xfrm>
            <a:off x="520955" y="2116531"/>
            <a:ext cx="10583338" cy="378565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SENSIBILIDADE 80%.   </a:t>
            </a:r>
            <a:r>
              <a:rPr lang="pt-BR" sz="4000" b="0" i="0" dirty="0">
                <a:effectLst/>
                <a:latin typeface="helvetica" panose="020B0604020202020204" pitchFamily="34" charset="0"/>
              </a:rPr>
              <a:t> </a:t>
            </a:r>
            <a:br>
              <a:rPr lang="pt-BR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ESPECIFICIDADE 90%.</a:t>
            </a:r>
            <a:br>
              <a:rPr lang="pt-BR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MÉTODO OPERADOR DEPENDENTE.</a:t>
            </a:r>
            <a:br>
              <a:rPr lang="pt-BR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 PERDE 20% DOS CASOS DE ESTEATOSE.</a:t>
            </a:r>
          </a:p>
          <a:p>
            <a:r>
              <a:rPr lang="pt-BR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É POSSÍVEL MELHORAR ISSO ?</a:t>
            </a:r>
          </a:p>
        </p:txBody>
      </p:sp>
      <p:pic>
        <p:nvPicPr>
          <p:cNvPr id="2" name="Picture 4" descr="cangurunews.com.br/wp-content/uploads/2020/10/mafa...">
            <a:extLst>
              <a:ext uri="{FF2B5EF4-FFF2-40B4-BE49-F238E27FC236}">
                <a16:creationId xmlns:a16="http://schemas.microsoft.com/office/drawing/2014/main" id="{99C114E0-6B7E-75D7-8493-51AB392BA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221" y="208693"/>
            <a:ext cx="1210352" cy="67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F59E366-2EBF-8C48-D9AD-04B73DB334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6430" y="1520036"/>
            <a:ext cx="2586790" cy="1908964"/>
          </a:xfrm>
          <a:prstGeom prst="rect">
            <a:avLst/>
          </a:prstGeom>
          <a:ln w="19050">
            <a:solidFill>
              <a:schemeClr val="accent6"/>
            </a:solidFill>
            <a:prstDash val="dash"/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DFD5A891-61E8-2A87-86EB-A49AA561A2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1026" y="5994179"/>
            <a:ext cx="3212918" cy="86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129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549629D7-AC37-A59D-B127-DC1BB167A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4" y="0"/>
            <a:ext cx="12184566" cy="113982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762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pt-BR" sz="4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ESTEATOSE US MODO B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363B8A3-A08E-CF6B-6EE7-22680C78F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72" y="1419516"/>
            <a:ext cx="6819265" cy="5119794"/>
          </a:xfrm>
          <a:prstGeom prst="rect">
            <a:avLst/>
          </a:prstGeom>
          <a:ln w="19050">
            <a:solidFill>
              <a:srgbClr val="FF000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587853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549629D7-AC37-A59D-B127-DC1BB167A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4" y="0"/>
            <a:ext cx="12184566" cy="154004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762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pt-BR" sz="4400" b="1" i="1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DOENÇA HEPÁTICA GORDUROSA METABÓLICA  MAFLD</a:t>
            </a:r>
            <a:endParaRPr lang="pt-BR" sz="4400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5CAA82E-C5C4-A4F8-6F01-82AFA3838589}"/>
              </a:ext>
            </a:extLst>
          </p:cNvPr>
          <p:cNvSpPr txBox="1"/>
          <p:nvPr/>
        </p:nvSpPr>
        <p:spPr>
          <a:xfrm>
            <a:off x="334538" y="1918011"/>
            <a:ext cx="11675326" cy="452431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l"/>
            <a:endParaRPr lang="pt-BR" sz="4400" b="1" i="1" u="sng" dirty="0">
              <a:effectLst/>
              <a:latin typeface="Open Sans" panose="020B0606030504020204" pitchFamily="34" charset="0"/>
            </a:endParaRPr>
          </a:p>
          <a:p>
            <a:pPr algn="ctr"/>
            <a:r>
              <a:rPr lang="pt-BR" sz="40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QUANTOS DOS NOSSOS PACIENTES POSSUEM ESTA CONDIÇÃO?</a:t>
            </a:r>
          </a:p>
          <a:p>
            <a:pPr algn="l"/>
            <a:endParaRPr lang="pt-BR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sz="4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   AONDE ESTÁ A MAFLD ?</a:t>
            </a:r>
          </a:p>
          <a:p>
            <a:pPr algn="l"/>
            <a:endParaRPr lang="pt-BR" sz="4400" i="1" dirty="0">
              <a:solidFill>
                <a:srgbClr val="FF0000"/>
              </a:solidFill>
              <a:effectLst/>
              <a:latin typeface="Open Sans" panose="020B0606030504020204" pitchFamily="34" charset="0"/>
            </a:endParaRPr>
          </a:p>
          <a:p>
            <a:pPr algn="l"/>
            <a:endParaRPr lang="pt-BR" sz="4400" b="0" i="0" dirty="0">
              <a:solidFill>
                <a:srgbClr val="FF0000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52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falda, a eterna criança faz hoje 64 anos">
            <a:extLst>
              <a:ext uri="{FF2B5EF4-FFF2-40B4-BE49-F238E27FC236}">
                <a16:creationId xmlns:a16="http://schemas.microsoft.com/office/drawing/2014/main" id="{51EBCCEC-785E-243C-384B-35CDF81A8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53032" cy="183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falda - 10 Anos com Mafalda">
            <a:extLst>
              <a:ext uri="{FF2B5EF4-FFF2-40B4-BE49-F238E27FC236}">
                <a16:creationId xmlns:a16="http://schemas.microsoft.com/office/drawing/2014/main" id="{6163F0D5-DA73-E86B-A516-F8A833E89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032" y="0"/>
            <a:ext cx="1875960" cy="257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afalda, o filme - Folhinha Kids">
            <a:extLst>
              <a:ext uri="{FF2B5EF4-FFF2-40B4-BE49-F238E27FC236}">
                <a16:creationId xmlns:a16="http://schemas.microsoft.com/office/drawing/2014/main" id="{2C07DE1D-8099-92EB-B596-F522414BF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575" y="23850"/>
            <a:ext cx="3433129" cy="257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afalda, sua linda – Os personagens da história de Quino – MOOD">
            <a:extLst>
              <a:ext uri="{FF2B5EF4-FFF2-40B4-BE49-F238E27FC236}">
                <a16:creationId xmlns:a16="http://schemas.microsoft.com/office/drawing/2014/main" id="{6DF65AD3-A468-839E-F798-37983018C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2" y="1817649"/>
            <a:ext cx="3280711" cy="145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afalda – Wikipédia, a enciclopédia livre">
            <a:extLst>
              <a:ext uri="{FF2B5EF4-FFF2-40B4-BE49-F238E27FC236}">
                <a16:creationId xmlns:a16="http://schemas.microsoft.com/office/drawing/2014/main" id="{1D1780BB-7D9C-B4A4-5837-7E8A14761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944" y="-50026"/>
            <a:ext cx="85725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Mafalda completa 50 anos na Itália com diversas homenagens ...">
            <a:extLst>
              <a:ext uri="{FF2B5EF4-FFF2-40B4-BE49-F238E27FC236}">
                <a16:creationId xmlns:a16="http://schemas.microsoft.com/office/drawing/2014/main" id="{C9E83409-AD82-18C5-99EE-EA8C523B9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032" y="2574847"/>
            <a:ext cx="33909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InfoAnimation.com.br: Desenho animado da Mafalda estreia no ...">
            <a:extLst>
              <a:ext uri="{FF2B5EF4-FFF2-40B4-BE49-F238E27FC236}">
                <a16:creationId xmlns:a16="http://schemas.microsoft.com/office/drawing/2014/main" id="{FFD409C8-3D95-BD2B-73F3-3BC815CF9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5" y="3274103"/>
            <a:ext cx="3144259" cy="201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Revista Conexão Literatura - A sua revista literária ...">
            <a:extLst>
              <a:ext uri="{FF2B5EF4-FFF2-40B4-BE49-F238E27FC236}">
                <a16:creationId xmlns:a16="http://schemas.microsoft.com/office/drawing/2014/main" id="{C69AC01A-8163-B5B5-2AC0-8425AA252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605" y="3870738"/>
            <a:ext cx="1667780" cy="133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Mafalda chega ao 50 anos sem perder atualidade; quadrinistas ...">
            <a:extLst>
              <a:ext uri="{FF2B5EF4-FFF2-40B4-BE49-F238E27FC236}">
                <a16:creationId xmlns:a16="http://schemas.microsoft.com/office/drawing/2014/main" id="{17877D6E-E902-722F-434F-7448669A5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818" y="5290909"/>
            <a:ext cx="2580175" cy="156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Conheça Mafalda | Mania de Gibi:Gibis, HQs, Revistas em ...">
            <a:extLst>
              <a:ext uri="{FF2B5EF4-FFF2-40B4-BE49-F238E27FC236}">
                <a16:creationId xmlns:a16="http://schemas.microsoft.com/office/drawing/2014/main" id="{225B7E60-124F-41D0-B0A0-FCF588780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831" y="5217982"/>
            <a:ext cx="2580176" cy="155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Mafalda, sua linda – Os personagens da história de Quino – MOOD">
            <a:extLst>
              <a:ext uri="{FF2B5EF4-FFF2-40B4-BE49-F238E27FC236}">
                <a16:creationId xmlns:a16="http://schemas.microsoft.com/office/drawing/2014/main" id="{CDB0086C-6CB9-582F-2397-B13E7B195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434" y="-28612"/>
            <a:ext cx="2804565" cy="124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REDE TUPI (TV TUPI) MAFALDA - YouTube">
            <a:extLst>
              <a:ext uri="{FF2B5EF4-FFF2-40B4-BE49-F238E27FC236}">
                <a16:creationId xmlns:a16="http://schemas.microsoft.com/office/drawing/2014/main" id="{F9493100-B518-3B66-E9E2-F51FEDC79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633" y="1265877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 descr="Pin de maria bd en MAFALDA | Dibujos de mafalda, Fotos de mafalda, Fondo de  pantalla de dibujos animados">
            <a:extLst>
              <a:ext uri="{FF2B5EF4-FFF2-40B4-BE49-F238E27FC236}">
                <a16:creationId xmlns:a16="http://schemas.microsoft.com/office/drawing/2014/main" id="{D90ACD27-2832-3494-2A77-9ECC15EC3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688" y="2855325"/>
            <a:ext cx="1747369" cy="178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Picture 38" descr="Mafalda - Mafalda Nova - Volume - 2 | Amazon.com.br">
            <a:extLst>
              <a:ext uri="{FF2B5EF4-FFF2-40B4-BE49-F238E27FC236}">
                <a16:creationId xmlns:a16="http://schemas.microsoft.com/office/drawing/2014/main" id="{3E26789A-069C-FF54-E36A-E17379558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265" y="3695891"/>
            <a:ext cx="2680381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Picture 40" descr="Pin de MONICA CARDENAS en Dibujo | Personajes de mafalda, Dibujos de mafalda,  Fotos de mafalda">
            <a:extLst>
              <a:ext uri="{FF2B5EF4-FFF2-40B4-BE49-F238E27FC236}">
                <a16:creationId xmlns:a16="http://schemas.microsoft.com/office/drawing/2014/main" id="{37D35760-F85B-C1B9-E829-218713E69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385" y="351418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0" name="Picture 42" descr="Mafalda – Susanne Bach">
            <a:extLst>
              <a:ext uri="{FF2B5EF4-FFF2-40B4-BE49-F238E27FC236}">
                <a16:creationId xmlns:a16="http://schemas.microsoft.com/office/drawing/2014/main" id="{7F10C706-590C-4B50-18E0-2C1672272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7" y="5414365"/>
            <a:ext cx="282892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2" name="Picture 44" descr="Mafalda completa 50 anos na Itália com diversas homenagens">
            <a:extLst>
              <a:ext uri="{FF2B5EF4-FFF2-40B4-BE49-F238E27FC236}">
                <a16:creationId xmlns:a16="http://schemas.microsoft.com/office/drawing/2014/main" id="{E561A88A-B8DD-DC2E-C35F-88F7EC034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2195513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4" name="Picture 46" descr="Dimensão Nona Arte: [Tiradas Nona Arte] Mafalda | Quino">
            <a:extLst>
              <a:ext uri="{FF2B5EF4-FFF2-40B4-BE49-F238E27FC236}">
                <a16:creationId xmlns:a16="http://schemas.microsoft.com/office/drawing/2014/main" id="{F960258A-D4D6-EE56-0E7D-985EFA0CE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023" y="5454350"/>
            <a:ext cx="32099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6" name="Picture 48" descr="Desenhos para colorir de desenho da mafalda com um grande sorriso para  colorir -pt.hellokids.com">
            <a:extLst>
              <a:ext uri="{FF2B5EF4-FFF2-40B4-BE49-F238E27FC236}">
                <a16:creationId xmlns:a16="http://schemas.microsoft.com/office/drawing/2014/main" id="{335CAB84-3226-3C32-00B8-55B88FA70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904" y="1214437"/>
            <a:ext cx="1909518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8" name="Picture 50" descr="Disney celebra aniversário de Mafalda de forma especial! - HIT SITE">
            <a:extLst>
              <a:ext uri="{FF2B5EF4-FFF2-40B4-BE49-F238E27FC236}">
                <a16:creationId xmlns:a16="http://schemas.microsoft.com/office/drawing/2014/main" id="{F397BA83-816E-63EF-380B-1802C65AA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939" y="5299529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0" name="Picture 52" descr="Mafalda - Bem Vindo a Escola! (Coleção A Pequena Filosofia da Mafalda) |  Amazon.com.br">
            <a:extLst>
              <a:ext uri="{FF2B5EF4-FFF2-40B4-BE49-F238E27FC236}">
                <a16:creationId xmlns:a16="http://schemas.microsoft.com/office/drawing/2014/main" id="{D3617BA2-5B0E-E327-C3A0-D4B3F7B3C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131" y="3219172"/>
            <a:ext cx="201930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2" name="Picture 54" descr="Mafalda | MercadoLivre 📦">
            <a:extLst>
              <a:ext uri="{FF2B5EF4-FFF2-40B4-BE49-F238E27FC236}">
                <a16:creationId xmlns:a16="http://schemas.microsoft.com/office/drawing/2014/main" id="{141E7CCF-0914-0417-DC0C-318583F83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311" y="1909032"/>
            <a:ext cx="1495496" cy="208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4" name="Picture 56" descr="MAFALDA 3 - Quino - Livro">
            <a:extLst>
              <a:ext uri="{FF2B5EF4-FFF2-40B4-BE49-F238E27FC236}">
                <a16:creationId xmlns:a16="http://schemas.microsoft.com/office/drawing/2014/main" id="{BE0813B0-8A23-B3ED-6CB2-3447D1391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100" y="3097454"/>
            <a:ext cx="1790700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30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549629D7-AC37-A59D-B127-DC1BB167A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12191999" cy="141764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762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pt-BR" sz="44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DOENÇA HEPÁTICA GORDUROSA        METABÓLICA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4332A9A-CFC2-B8EC-7982-8DD6E1D96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87" y="1796417"/>
            <a:ext cx="10263884" cy="4729900"/>
          </a:xfrm>
          <a:prstGeom prst="rect">
            <a:avLst/>
          </a:prstGeom>
          <a:ln w="76200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246828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24B6F87-F7E5-C27D-539B-BAE6AFC9F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132" y="1717038"/>
            <a:ext cx="11157735" cy="4846267"/>
          </a:xfrm>
          <a:prstGeom prst="rect">
            <a:avLst/>
          </a:prstGeom>
          <a:ln w="76200">
            <a:solidFill>
              <a:schemeClr val="accent6"/>
            </a:solidFill>
          </a:ln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A4339343-7669-DE4E-4226-F16907E6E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56" y="0"/>
            <a:ext cx="12191999" cy="149751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762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pt-BR" sz="4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EPIDEMIOLOGIA</a:t>
            </a:r>
          </a:p>
        </p:txBody>
      </p:sp>
    </p:spTree>
    <p:extLst>
      <p:ext uri="{BB962C8B-B14F-4D97-AF65-F5344CB8AC3E}">
        <p14:creationId xmlns:p14="http://schemas.microsoft.com/office/powerpoint/2010/main" val="3444463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549629D7-AC37-A59D-B127-DC1BB167A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4" y="0"/>
            <a:ext cx="12184566" cy="113982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762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pt-BR" sz="4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ELASTOGRAFIA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E9C0388-B5C1-F476-00BC-EB746F44B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751" y="1369439"/>
            <a:ext cx="4609215" cy="2592683"/>
          </a:xfrm>
          <a:prstGeom prst="rect">
            <a:avLst/>
          </a:prstGeom>
          <a:ln w="19050">
            <a:solidFill>
              <a:schemeClr val="tx1"/>
            </a:solidFill>
            <a:prstDash val="lgDashDotDot"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C268DEE-0529-32BA-9EFC-F19370176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204" y="1354064"/>
            <a:ext cx="3772220" cy="2581612"/>
          </a:xfrm>
          <a:prstGeom prst="rect">
            <a:avLst/>
          </a:prstGeom>
          <a:ln w="28575">
            <a:solidFill>
              <a:schemeClr val="tx1"/>
            </a:solidFill>
            <a:prstDash val="dash"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FA7502F-DB28-3544-2170-9E9E1ECA94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3497" y="4237946"/>
            <a:ext cx="3732550" cy="2449486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A5956BB-59BC-02FB-2232-C5F8C00331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6331" y="4128024"/>
            <a:ext cx="4296328" cy="2419972"/>
          </a:xfrm>
          <a:prstGeom prst="rect">
            <a:avLst/>
          </a:prstGeom>
          <a:ln w="12700">
            <a:solidFill>
              <a:schemeClr val="tx1"/>
            </a:solidFill>
            <a:prstDash val="dash"/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D6679CFC-8250-FDBC-34AB-1DE126FB30DE}"/>
              </a:ext>
            </a:extLst>
          </p:cNvPr>
          <p:cNvSpPr txBox="1"/>
          <p:nvPr/>
        </p:nvSpPr>
        <p:spPr>
          <a:xfrm>
            <a:off x="1275565" y="3429000"/>
            <a:ext cx="14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fib</a:t>
            </a:r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6D8AC3E0-5593-C09F-F0DA-6909FBC46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86" y="1251355"/>
            <a:ext cx="4266590" cy="2592683"/>
          </a:xfrm>
          <a:prstGeom prst="rect">
            <a:avLst/>
          </a:prstGeom>
          <a:ln w="19050">
            <a:solidFill>
              <a:schemeClr val="tx1"/>
            </a:solidFill>
            <a:prstDash val="lgDash"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8AD9302A-1B4A-9916-592F-09A006638935}"/>
              </a:ext>
            </a:extLst>
          </p:cNvPr>
          <p:cNvSpPr txBox="1"/>
          <p:nvPr/>
        </p:nvSpPr>
        <p:spPr>
          <a:xfrm>
            <a:off x="1275565" y="3122341"/>
            <a:ext cx="1128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FIB 0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112ECF1-2781-6DEC-4B07-A1027AA2C5FD}"/>
              </a:ext>
            </a:extLst>
          </p:cNvPr>
          <p:cNvSpPr txBox="1"/>
          <p:nvPr/>
        </p:nvSpPr>
        <p:spPr>
          <a:xfrm>
            <a:off x="4505093" y="3122341"/>
            <a:ext cx="1455583" cy="369332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pt-BR" dirty="0"/>
              <a:t>FIB 1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F47FAFB-E23A-F5F9-14B8-65F7EE6A4213}"/>
              </a:ext>
            </a:extLst>
          </p:cNvPr>
          <p:cNvSpPr txBox="1"/>
          <p:nvPr/>
        </p:nvSpPr>
        <p:spPr>
          <a:xfrm>
            <a:off x="8780514" y="3200401"/>
            <a:ext cx="874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FIB 2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3392745-3958-14BD-3161-76C927BE1447}"/>
              </a:ext>
            </a:extLst>
          </p:cNvPr>
          <p:cNvSpPr txBox="1"/>
          <p:nvPr/>
        </p:nvSpPr>
        <p:spPr>
          <a:xfrm>
            <a:off x="2403824" y="5910146"/>
            <a:ext cx="1264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FIB 3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8CFDBD9-04A9-E6AA-3920-95DC19F59315}"/>
              </a:ext>
            </a:extLst>
          </p:cNvPr>
          <p:cNvSpPr txBox="1"/>
          <p:nvPr/>
        </p:nvSpPr>
        <p:spPr>
          <a:xfrm>
            <a:off x="6936058" y="6094812"/>
            <a:ext cx="1338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FIB 4</a:t>
            </a:r>
          </a:p>
        </p:txBody>
      </p:sp>
    </p:spTree>
    <p:extLst>
      <p:ext uri="{BB962C8B-B14F-4D97-AF65-F5344CB8AC3E}">
        <p14:creationId xmlns:p14="http://schemas.microsoft.com/office/powerpoint/2010/main" val="1230318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549629D7-AC37-A59D-B127-DC1BB167A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4" y="0"/>
            <a:ext cx="12184566" cy="113982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762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pt-BR" sz="36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MEDIDAS OBJETIVAS DA ESTEATOSE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4343FA3-52F9-2155-CD8E-419553E44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240" y="1617698"/>
            <a:ext cx="8622818" cy="4850335"/>
          </a:xfrm>
          <a:prstGeom prst="rect">
            <a:avLst/>
          </a:prstGeom>
          <a:ln w="76200">
            <a:solidFill>
              <a:schemeClr val="accent6"/>
            </a:solidFill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7FD26AB7-1367-A6DE-3E33-A539A711E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2747" y="5488104"/>
            <a:ext cx="2369059" cy="979929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DF68B99-5369-C51E-6536-C90EC8060A90}"/>
              </a:ext>
            </a:extLst>
          </p:cNvPr>
          <p:cNvSpPr txBox="1"/>
          <p:nvPr/>
        </p:nvSpPr>
        <p:spPr>
          <a:xfrm>
            <a:off x="7649737" y="2430966"/>
            <a:ext cx="174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FF00"/>
                </a:solidFill>
              </a:rPr>
              <a:t>ESTATO SE 3 3</a:t>
            </a:r>
          </a:p>
        </p:txBody>
      </p:sp>
    </p:spTree>
    <p:extLst>
      <p:ext uri="{BB962C8B-B14F-4D97-AF65-F5344CB8AC3E}">
        <p14:creationId xmlns:p14="http://schemas.microsoft.com/office/powerpoint/2010/main" val="3313848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549629D7-AC37-A59D-B127-DC1BB167A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303512" cy="126248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762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pt-BR" sz="4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GRADUAÇÃO DA ESTEATOSE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BC372AD-15D2-FF82-0742-A782953AA2B0}"/>
              </a:ext>
            </a:extLst>
          </p:cNvPr>
          <p:cNvSpPr txBox="1"/>
          <p:nvPr/>
        </p:nvSpPr>
        <p:spPr>
          <a:xfrm>
            <a:off x="286214" y="1583473"/>
            <a:ext cx="11731083" cy="502349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pt-BR" b="1" i="1" kern="1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i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 DÚVIDA A ESTEATOSE SERÁ QUANTIFICADA PELA ELASTOGRAFIA E NÃO MAIS POR US, RM OU TC.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400" b="1" i="1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i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IMPORTANTE PARA O  PACIENTE  SERÁ A INFORMAÇÃO REAL DE SUA ESTEATOSE.</a:t>
            </a:r>
            <a:br>
              <a:rPr lang="pt-BR" sz="2400" b="1" i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2400" b="1" i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400" b="1" i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GRAU  DA ESTEATOSE  NÃO GUARDA CORRELAÇÃO DIRETA COM CHANCE DE EVOLUÇÃO PARA NASH.</a:t>
            </a:r>
            <a:br>
              <a:rPr lang="pt-BR" sz="2400" b="1" i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2400" b="1" i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400" b="1" i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OS MÉDICOS, O INTERESSANTE SERÁ O QTO VAI REDUZIR  A ESTEATOSE APÓS O TRATAMENTO.</a:t>
            </a:r>
            <a:endParaRPr lang="pt-BR" sz="2400" b="1" i="1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873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6BD9324-2766-B90D-A36F-086445867667}"/>
              </a:ext>
            </a:extLst>
          </p:cNvPr>
          <p:cNvSpPr txBox="1"/>
          <p:nvPr/>
        </p:nvSpPr>
        <p:spPr>
          <a:xfrm>
            <a:off x="223024" y="1464732"/>
            <a:ext cx="11875843" cy="5047536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>
              <a:buFont typeface="Arial" charset="0"/>
              <a:buNone/>
              <a:defRPr/>
            </a:pPr>
            <a:endParaRPr lang="pt-BR" altLang="pt-B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endParaRPr>
          </a:p>
          <a:p>
            <a:pPr algn="just">
              <a:buFont typeface="Arial" charset="0"/>
              <a:buNone/>
              <a:defRPr/>
            </a:pPr>
            <a:r>
              <a:rPr lang="pt-BR" altLang="pt-BR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ULTRASSONOGRAFIA  MODO B (MODO DE IMAGEM)</a:t>
            </a:r>
          </a:p>
          <a:p>
            <a:pPr algn="just">
              <a:buFont typeface="Arial" charset="0"/>
              <a:buNone/>
              <a:defRPr/>
            </a:pPr>
            <a:endParaRPr lang="pt-BR" altLang="pt-BR" sz="2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pt-BR" altLang="pt-BR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ELASTOGRAFIA 2D SHEAR WAVE QUANTIFICAÇÃO DE FIBROSE</a:t>
            </a:r>
          </a:p>
          <a:p>
            <a:pPr algn="just">
              <a:buFont typeface="Arial" charset="0"/>
              <a:buNone/>
              <a:defRPr/>
            </a:pPr>
            <a:endParaRPr lang="pt-BR" altLang="pt-BR" sz="2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pt-BR" altLang="pt-BR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ELASTOGRAFIA 2D SHEAR WAVE  QUANTIFICAÇÃO DA ESTEATOSE    POR MÉTODOS OBJETIVOS (ATENUAÇÃO)  = CAP  (FIBROSCAN)</a:t>
            </a:r>
          </a:p>
          <a:p>
            <a:pPr algn="just">
              <a:buFont typeface="Arial" charset="0"/>
              <a:buNone/>
              <a:defRPr/>
            </a:pPr>
            <a:endParaRPr lang="pt-BR" altLang="pt-BR" sz="2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pt-BR" altLang="pt-BR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ELASTOGRAFIA 2D SHEAR WAVE  QUANTIFICAÇÃO DO PROCESSO INFLAMATÓRIO POR MÉTODOS OBJETIVOS (DISPERÇÃO). </a:t>
            </a:r>
          </a:p>
          <a:p>
            <a:pPr algn="just">
              <a:buFont typeface="Arial" charset="0"/>
              <a:buNone/>
              <a:defRPr/>
            </a:pPr>
            <a:r>
              <a:rPr lang="pt-BR" altLang="pt-BR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      </a:t>
            </a:r>
          </a:p>
          <a:p>
            <a:pPr>
              <a:buFont typeface="Arial" charset="0"/>
              <a:buNone/>
              <a:defRPr/>
            </a:pPr>
            <a:endParaRPr lang="pt-BR" altLang="pt-BR" sz="5400" b="1" i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EA0C22C-92CB-15DA-6F5C-3A1013588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3454"/>
            <a:ext cx="12192000" cy="16122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762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pt-BR" sz="2800" b="1" i="1" u="sng" dirty="0">
                <a:latin typeface="Arial" charset="0"/>
              </a:rPr>
              <a:t>MÉTODOS NÃO INVASIVOS NA DOENÇA HEPÁTICA GORDUROSA METABÓLICA  (MAFLD)</a:t>
            </a:r>
          </a:p>
        </p:txBody>
      </p:sp>
    </p:spTree>
    <p:extLst>
      <p:ext uri="{BB962C8B-B14F-4D97-AF65-F5344CB8AC3E}">
        <p14:creationId xmlns:p14="http://schemas.microsoft.com/office/powerpoint/2010/main" val="2492016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26BE2F5-50B8-76D8-6597-B71F69480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012" y="1505774"/>
            <a:ext cx="9051238" cy="509132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151D6746-4D11-6E0F-7761-95F4A990F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84566" cy="113982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762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pt-BR" sz="32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DISPERSÃO DO PROCESSO INFLAMATÓRIO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7A0F18C-98AC-8AF4-4113-09E5594DB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9756" y="4894046"/>
            <a:ext cx="2720065" cy="1125118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accent6"/>
            </a:solidFill>
          </a:ln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8734E51-F3D6-5A53-0B9B-32550D509A3D}"/>
              </a:ext>
            </a:extLst>
          </p:cNvPr>
          <p:cNvSpPr txBox="1"/>
          <p:nvPr/>
        </p:nvSpPr>
        <p:spPr>
          <a:xfrm>
            <a:off x="7036420" y="1817648"/>
            <a:ext cx="1707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INFLAMAÇÃO  3</a:t>
            </a:r>
          </a:p>
        </p:txBody>
      </p:sp>
    </p:spTree>
    <p:extLst>
      <p:ext uri="{BB962C8B-B14F-4D97-AF65-F5344CB8AC3E}">
        <p14:creationId xmlns:p14="http://schemas.microsoft.com/office/powerpoint/2010/main" val="1363743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A83D710-FB3A-2EFC-E64C-6D1899A28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221" y="72189"/>
            <a:ext cx="12192000" cy="6825626"/>
          </a:xfrm>
          <a:prstGeom prst="rect">
            <a:avLst/>
          </a:prstGeom>
          <a:ln w="76200">
            <a:solidFill>
              <a:schemeClr val="accent6"/>
            </a:solidFill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AA2B1A2-752C-F16F-16A8-6FE0F6BBF5BE}"/>
              </a:ext>
            </a:extLst>
          </p:cNvPr>
          <p:cNvSpPr txBox="1"/>
          <p:nvPr/>
        </p:nvSpPr>
        <p:spPr>
          <a:xfrm>
            <a:off x="409074" y="1215189"/>
            <a:ext cx="57992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 US COM ESTEATOSE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F49E491-2CC3-7170-C2E9-384B55348562}"/>
              </a:ext>
            </a:extLst>
          </p:cNvPr>
          <p:cNvSpPr txBox="1"/>
          <p:nvPr/>
        </p:nvSpPr>
        <p:spPr>
          <a:xfrm>
            <a:off x="510674" y="1633342"/>
            <a:ext cx="68940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FIB 4 &gt; 1,3 = ELASTOGRAFIA </a:t>
            </a:r>
          </a:p>
          <a:p>
            <a:r>
              <a:rPr lang="pt-BR" sz="2400" b="1" dirty="0">
                <a:solidFill>
                  <a:schemeClr val="bg1"/>
                </a:solidFill>
              </a:rPr>
              <a:t>GRADUAÇÃO DA FIBROSE. ESTEATOSE E INFLAMAÇÃO </a:t>
            </a:r>
            <a:endParaRPr lang="pt-BR" sz="2400" b="1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7E22505-13B7-472F-AA93-04CD53CB1530}"/>
              </a:ext>
            </a:extLst>
          </p:cNvPr>
          <p:cNvSpPr/>
          <p:nvPr/>
        </p:nvSpPr>
        <p:spPr>
          <a:xfrm>
            <a:off x="2074333" y="5317067"/>
            <a:ext cx="56472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i="1" dirty="0">
                <a:solidFill>
                  <a:schemeClr val="bg1"/>
                </a:solidFill>
              </a:rPr>
              <a:t>O Fib-4 é o de mais fácil acesso É mais simples de ser usada Precisa de TGP, TGO, plaquetas e idade</a:t>
            </a:r>
          </a:p>
        </p:txBody>
      </p:sp>
    </p:spTree>
    <p:extLst>
      <p:ext uri="{BB962C8B-B14F-4D97-AF65-F5344CB8AC3E}">
        <p14:creationId xmlns:p14="http://schemas.microsoft.com/office/powerpoint/2010/main" val="4222424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FF474D1-2AE1-D898-0051-F416BF11D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42221"/>
          </a:xfrm>
          <a:prstGeom prst="rect">
            <a:avLst/>
          </a:prstGeom>
          <a:ln w="76200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3697174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A6A7FA5-736F-634D-2F8C-6565670BDABB}"/>
              </a:ext>
            </a:extLst>
          </p:cNvPr>
          <p:cNvSpPr txBox="1"/>
          <p:nvPr/>
        </p:nvSpPr>
        <p:spPr>
          <a:xfrm>
            <a:off x="1811547" y="189956"/>
            <a:ext cx="12532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sz="3200" b="1" i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</a:endParaRPr>
          </a:p>
          <a:p>
            <a:endParaRPr lang="pt-BR" sz="3200" b="1" i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</a:endParaRPr>
          </a:p>
          <a:p>
            <a:endParaRPr lang="pt-BR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E4E4BD2-0D53-494D-49B2-7305AA195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385"/>
            <a:ext cx="12125863" cy="126808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762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endParaRPr lang="pt-BR" sz="4400" b="1" i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pt-BR" sz="4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MENSAGENS FINAIS </a:t>
            </a:r>
            <a:endParaRPr lang="pt-BR" sz="3600" b="1" i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pt-BR" sz="4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         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CE010A0-29F9-44D3-8BE8-914530145CA2}"/>
              </a:ext>
            </a:extLst>
          </p:cNvPr>
          <p:cNvSpPr/>
          <p:nvPr/>
        </p:nvSpPr>
        <p:spPr>
          <a:xfrm>
            <a:off x="66136" y="1130060"/>
            <a:ext cx="12125863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/>
          </a:p>
          <a:p>
            <a:r>
              <a:rPr lang="pt-B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A OBESIDADE É UMA DOENÇA CRÔNICA EM CRESCIMENTO.</a:t>
            </a:r>
          </a:p>
          <a:p>
            <a:endParaRPr lang="pt-BR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t-B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PERCEBEMOS UM AUMENTO DAS DOENÇAS RELACIONADAS A OBESIDADE, COMO MAFLD E NASH.</a:t>
            </a:r>
          </a:p>
          <a:p>
            <a:endParaRPr lang="pt-BR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AUMENTO DO RISCO CARDIOVASCULAR, QUE SEGUE COMO A  PRINCIPAL CAUSA DE MORTE. </a:t>
            </a:r>
          </a:p>
          <a:p>
            <a:endParaRPr lang="pt-BR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AUMENTAR A POSSIBILIDADE DE DIAGNÓSTICO DO PACIENTE EM ESTÁGIOS PRECOCES  F1 /F2.</a:t>
            </a:r>
          </a:p>
          <a:p>
            <a:r>
              <a:rPr lang="pt-B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t-B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A ADIÇÃO DE TRATAMENTO MEDICAMENTOSO NAS FASES INICIAIS PODE IMPACTAR NA MELHORA DO PACIENTE, </a:t>
            </a:r>
          </a:p>
          <a:p>
            <a:endParaRPr lang="pt-BR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ALÉM DA MUDANÇA DO ESTILO DE VIDA E PERDA PONDERAL.</a:t>
            </a:r>
          </a:p>
          <a:p>
            <a:endParaRPr lang="pt-BR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TER A ELASTOGRAFIA COMO ALIADA NESSA DOENÇA  AUMENTA A POSSIBILIDADE DE DIAGNÓSTICO/, ESTADIAMENTO E SEGUIMENTO.</a:t>
            </a:r>
          </a:p>
        </p:txBody>
      </p:sp>
    </p:spTree>
    <p:extLst>
      <p:ext uri="{BB962C8B-B14F-4D97-AF65-F5344CB8AC3E}">
        <p14:creationId xmlns:p14="http://schemas.microsoft.com/office/powerpoint/2010/main" val="38906053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5914CFE-F210-65B5-BE78-71E249DBDE36}"/>
              </a:ext>
            </a:extLst>
          </p:cNvPr>
          <p:cNvSpPr txBox="1"/>
          <p:nvPr/>
        </p:nvSpPr>
        <p:spPr>
          <a:xfrm>
            <a:off x="5049073" y="6207084"/>
            <a:ext cx="1504127" cy="36933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i="1" dirty="0">
                <a:latin typeface="Arial" panose="020B0604020202020204" pitchFamily="34" charset="0"/>
                <a:cs typeface="Arial" panose="020B0604020202020204" pitchFamily="34" charset="0"/>
              </a:rPr>
              <a:t>OBRIGADO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FEA69AD-3D2E-335F-D69E-5A9215994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55" y="-152400"/>
            <a:ext cx="4614813" cy="6959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53FE182-3362-27B6-3567-9B566FF7CB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7268" y="-101600"/>
            <a:ext cx="4569143" cy="68580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EC9B88C-7EE5-39FB-0197-FFF93D53B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46" y="-203200"/>
            <a:ext cx="4614813" cy="6959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57397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6BD9324-2766-B90D-A36F-086445867667}"/>
              </a:ext>
            </a:extLst>
          </p:cNvPr>
          <p:cNvSpPr txBox="1"/>
          <p:nvPr/>
        </p:nvSpPr>
        <p:spPr>
          <a:xfrm>
            <a:off x="480084" y="4307716"/>
            <a:ext cx="30660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charset="0"/>
              <a:buNone/>
              <a:defRPr/>
            </a:pPr>
            <a:endParaRPr lang="pt-BR" altLang="pt-BR" sz="2000" b="1" i="1" dirty="0">
              <a:solidFill>
                <a:schemeClr val="tx1">
                  <a:lumMod val="95000"/>
                </a:schemeClr>
              </a:solidFill>
              <a:ea typeface="ＭＳ Ｐゴシック" pitchFamily="34" charset="-128"/>
            </a:endParaRPr>
          </a:p>
          <a:p>
            <a:pPr>
              <a:buFont typeface="Arial" charset="0"/>
              <a:buNone/>
              <a:defRPr/>
            </a:pPr>
            <a:r>
              <a:rPr lang="pt-BR" altLang="pt-BR" sz="2000" b="1" i="1" dirty="0">
                <a:solidFill>
                  <a:schemeClr val="tx1">
                    <a:lumMod val="95000"/>
                  </a:schemeClr>
                </a:solidFill>
                <a:ea typeface="ＭＳ Ｐゴシック" pitchFamily="34" charset="-128"/>
              </a:rPr>
              <a:t>2020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EA0C22C-92CB-15DA-6F5C-3A1013588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01" y="-64935"/>
            <a:ext cx="12192000" cy="193708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762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pt-BR" sz="3200" b="1" i="1" u="sng" dirty="0">
                <a:latin typeface="Arial" charset="0"/>
              </a:rPr>
              <a:t>MAFLD E MÉTODOS NÃO INVASIVOS (DOENÇA HEPÁTICA GORDUROSA METABÓLICA)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5CDBFA3-EC19-8E91-69CF-23801A6E5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59" y="2144324"/>
            <a:ext cx="5756641" cy="235206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DD3ED00-9FBB-751B-57C3-BA40ACE54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020" y="3611550"/>
            <a:ext cx="6789621" cy="291666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59AF7E7-7EF5-93D5-FDB8-79B54CF7355E}"/>
              </a:ext>
            </a:extLst>
          </p:cNvPr>
          <p:cNvSpPr txBox="1"/>
          <p:nvPr/>
        </p:nvSpPr>
        <p:spPr>
          <a:xfrm>
            <a:off x="6746488" y="2953845"/>
            <a:ext cx="10482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pt-BR" altLang="pt-BR" sz="1800" b="1" i="1" dirty="0">
                <a:solidFill>
                  <a:schemeClr val="tx1">
                    <a:lumMod val="95000"/>
                  </a:schemeClr>
                </a:solidFill>
                <a:ea typeface="ＭＳ Ｐゴシック" pitchFamily="34" charset="-128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4074139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6BD9324-2766-B90D-A36F-086445867667}"/>
              </a:ext>
            </a:extLst>
          </p:cNvPr>
          <p:cNvSpPr txBox="1"/>
          <p:nvPr/>
        </p:nvSpPr>
        <p:spPr>
          <a:xfrm>
            <a:off x="504147" y="4023326"/>
            <a:ext cx="30660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charset="0"/>
              <a:buNone/>
              <a:defRPr/>
            </a:pPr>
            <a:endParaRPr lang="pt-BR" altLang="pt-BR" sz="2000" b="1" i="1" dirty="0">
              <a:solidFill>
                <a:schemeClr val="tx1">
                  <a:lumMod val="95000"/>
                </a:schemeClr>
              </a:solidFill>
              <a:ea typeface="ＭＳ Ｐゴシック" pitchFamily="34" charset="-128"/>
            </a:endParaRPr>
          </a:p>
          <a:p>
            <a:pPr>
              <a:buFont typeface="Arial" charset="0"/>
              <a:buNone/>
              <a:defRPr/>
            </a:pPr>
            <a:r>
              <a:rPr lang="pt-BR" altLang="pt-BR" sz="2000" b="1" i="1" dirty="0">
                <a:solidFill>
                  <a:schemeClr val="tx1">
                    <a:lumMod val="95000"/>
                  </a:schemeClr>
                </a:solidFill>
                <a:ea typeface="ＭＳ Ｐゴシック" pitchFamily="34" charset="-128"/>
              </a:rPr>
              <a:t>2020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EA0C22C-92CB-15DA-6F5C-3A1013588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01" y="-64935"/>
            <a:ext cx="12192000" cy="193708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762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pt-BR" sz="3200" b="1" i="1" u="sng" dirty="0">
                <a:latin typeface="Arial" charset="0"/>
              </a:rPr>
              <a:t>MAFLD E MÉTODOS NÃO INVASIVOS (DOENÇA HEPÁTICA GORDUROSA METABÓLICA)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59AF7E7-7EF5-93D5-FDB8-79B54CF7355E}"/>
              </a:ext>
            </a:extLst>
          </p:cNvPr>
          <p:cNvSpPr txBox="1"/>
          <p:nvPr/>
        </p:nvSpPr>
        <p:spPr>
          <a:xfrm>
            <a:off x="7576865" y="4307716"/>
            <a:ext cx="10690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pt-BR" altLang="pt-BR" sz="1800" b="1" i="1" dirty="0">
                <a:solidFill>
                  <a:schemeClr val="tx1">
                    <a:lumMod val="95000"/>
                  </a:schemeClr>
                </a:solidFill>
                <a:ea typeface="ＭＳ Ｐゴシック" pitchFamily="34" charset="-128"/>
              </a:rPr>
              <a:t>2021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1359A09-3BE2-428E-1D94-7D3886C9B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05" y="2182787"/>
            <a:ext cx="6369377" cy="191144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0DF95DE-5CD2-4948-8594-A6070232FF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6601" y="4677048"/>
            <a:ext cx="6081293" cy="172811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73014989-868C-8980-3FBE-8AE1088C45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8645914" y="2029142"/>
            <a:ext cx="3012686" cy="1994184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94BA50B3-F476-1589-82CE-1877669E4BA2}"/>
              </a:ext>
            </a:extLst>
          </p:cNvPr>
          <p:cNvSpPr txBox="1"/>
          <p:nvPr/>
        </p:nvSpPr>
        <p:spPr>
          <a:xfrm>
            <a:off x="1016958" y="5065295"/>
            <a:ext cx="5129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/>
              <a:t>FIB 4</a:t>
            </a:r>
          </a:p>
        </p:txBody>
      </p:sp>
    </p:spTree>
    <p:extLst>
      <p:ext uri="{BB962C8B-B14F-4D97-AF65-F5344CB8AC3E}">
        <p14:creationId xmlns:p14="http://schemas.microsoft.com/office/powerpoint/2010/main" val="3785374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549629D7-AC37-A59D-B127-DC1BB167A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4" y="0"/>
            <a:ext cx="12184566" cy="113982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762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ELASTOGRAFIA </a:t>
            </a:r>
            <a:endParaRPr lang="pt-BR" sz="4400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E5FAEDD-CB15-F518-F1AA-2B634C366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66" y="1512805"/>
            <a:ext cx="11681268" cy="4652034"/>
          </a:xfrm>
          <a:prstGeom prst="rect">
            <a:avLst/>
          </a:prstGeom>
          <a:ln w="76200">
            <a:solidFill>
              <a:schemeClr val="accent6"/>
            </a:solidFill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3F43F47-5AF0-94FC-8975-6F1E6CFE582B}"/>
              </a:ext>
            </a:extLst>
          </p:cNvPr>
          <p:cNvSpPr txBox="1"/>
          <p:nvPr/>
        </p:nvSpPr>
        <p:spPr>
          <a:xfrm>
            <a:off x="3166945" y="2787805"/>
            <a:ext cx="646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FFOf00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691AAA0-1F25-3A00-CDBE-716989ED3499}"/>
              </a:ext>
            </a:extLst>
          </p:cNvPr>
          <p:cNvSpPr txBox="1"/>
          <p:nvPr/>
        </p:nvSpPr>
        <p:spPr>
          <a:xfrm>
            <a:off x="3033133" y="2432023"/>
            <a:ext cx="780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F0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7999211-9825-E051-7A8C-DD646C0D2E2A}"/>
              </a:ext>
            </a:extLst>
          </p:cNvPr>
          <p:cNvSpPr txBox="1"/>
          <p:nvPr/>
        </p:nvSpPr>
        <p:spPr>
          <a:xfrm>
            <a:off x="3033132" y="2897536"/>
            <a:ext cx="780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F1/F2</a:t>
            </a:r>
            <a:r>
              <a:rPr lang="pt-BR" dirty="0"/>
              <a:t>F1F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E41C8C0-EB07-A9E5-8C0A-99FC3F327F38}"/>
              </a:ext>
            </a:extLst>
          </p:cNvPr>
          <p:cNvSpPr txBox="1"/>
          <p:nvPr/>
        </p:nvSpPr>
        <p:spPr>
          <a:xfrm>
            <a:off x="3166945" y="3683465"/>
            <a:ext cx="646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f3</a:t>
            </a:r>
            <a:r>
              <a:rPr lang="pt-BR" dirty="0">
                <a:solidFill>
                  <a:schemeClr val="bg1"/>
                </a:solidFill>
              </a:rPr>
              <a:t>F3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7DF6664-BA6A-437A-C482-E57B6A2603BD}"/>
              </a:ext>
            </a:extLst>
          </p:cNvPr>
          <p:cNvSpPr txBox="1"/>
          <p:nvPr/>
        </p:nvSpPr>
        <p:spPr>
          <a:xfrm>
            <a:off x="3166945" y="4052797"/>
            <a:ext cx="925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F4</a:t>
            </a:r>
            <a:r>
              <a:rPr lang="pt-BR" dirty="0"/>
              <a:t>3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B1D8239-B4C3-C828-0104-40DBB6101635}"/>
              </a:ext>
            </a:extLst>
          </p:cNvPr>
          <p:cNvSpPr txBox="1"/>
          <p:nvPr/>
        </p:nvSpPr>
        <p:spPr>
          <a:xfrm>
            <a:off x="1143001" y="5621994"/>
            <a:ext cx="75197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i="1" u="sng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PONTOS DE CORTE ACIMA DE 25 KPa  = RISCO MAIOR PARA CHC</a:t>
            </a:r>
            <a:br>
              <a:rPr lang="pt-BR" sz="2000" b="1" i="1" u="sng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168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DEA0C22C-92CB-15DA-6F5C-3A1013588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44623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762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pt-BR" sz="6000" b="1" i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NAFLD X MAFLD</a:t>
            </a:r>
            <a:endParaRPr lang="pt-BR" sz="6000" i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B10F79F-98D8-103A-D30B-0071F4BBCF07}"/>
              </a:ext>
            </a:extLst>
          </p:cNvPr>
          <p:cNvSpPr txBox="1"/>
          <p:nvPr/>
        </p:nvSpPr>
        <p:spPr>
          <a:xfrm>
            <a:off x="278780" y="2333701"/>
            <a:ext cx="7460166" cy="39703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pt-BR" sz="36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NAFLD    1980 </a:t>
            </a:r>
          </a:p>
          <a:p>
            <a:pPr algn="r"/>
            <a:r>
              <a:rPr lang="pt-BR" sz="36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DOENÇA HEPÁTICA GORDUROSA NÃO ALCOÓLICA</a:t>
            </a:r>
            <a:endParaRPr lang="pt-BR" sz="3600" b="1" i="1" u="sng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pt-BR" sz="3600" b="1" i="1" u="sng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BR" sz="3600" b="1" i="1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MAFLD (2020)</a:t>
            </a:r>
          </a:p>
          <a:p>
            <a:pPr algn="r"/>
            <a:r>
              <a:rPr lang="pt-BR" sz="3600" b="1" i="1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DOENÇA HEPÁTICA GORDUROSA METABÓLICA</a:t>
            </a:r>
            <a:endParaRPr lang="pt-BR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459625C-8446-CC5A-DFF6-2D0272D17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5785" y="2333700"/>
            <a:ext cx="3578432" cy="4177865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sp>
        <p:nvSpPr>
          <p:cNvPr id="12" name="Rectangle 5">
            <a:extLst>
              <a:ext uri="{FF2B5EF4-FFF2-40B4-BE49-F238E27FC236}">
                <a16:creationId xmlns:a16="http://schemas.microsoft.com/office/drawing/2014/main" id="{A58E2B4F-1A3E-1E16-016A-267A02C96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DCE4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205493"/>
                </a:solidFill>
                <a:effectLst/>
                <a:latin typeface="BlinkMacSystemFont"/>
              </a:rPr>
              <a:t>Análise</a:t>
            </a:r>
            <a:endParaRPr kumimoji="0" lang="pt-BR" altLang="pt-BR" sz="1200" b="0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BlinkMacSystemFon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BlinkMacSystemFont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221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6BD9324-2766-B90D-A36F-086445867667}"/>
              </a:ext>
            </a:extLst>
          </p:cNvPr>
          <p:cNvSpPr txBox="1"/>
          <p:nvPr/>
        </p:nvSpPr>
        <p:spPr>
          <a:xfrm>
            <a:off x="-46120" y="3493378"/>
            <a:ext cx="95651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charset="0"/>
              <a:buNone/>
              <a:defRPr/>
            </a:pPr>
            <a:endParaRPr lang="pt-BR" altLang="pt-BR" sz="2000" b="1" i="1" dirty="0">
              <a:solidFill>
                <a:schemeClr val="tx1">
                  <a:lumMod val="95000"/>
                </a:schemeClr>
              </a:solidFill>
              <a:ea typeface="ＭＳ Ｐゴシック" pitchFamily="34" charset="-128"/>
            </a:endParaRPr>
          </a:p>
          <a:p>
            <a:pPr>
              <a:buFont typeface="Arial" charset="0"/>
              <a:buNone/>
              <a:defRPr/>
            </a:pPr>
            <a:endParaRPr lang="pt-BR" altLang="pt-BR" sz="2000" b="1" i="1" dirty="0">
              <a:solidFill>
                <a:schemeClr val="tx1">
                  <a:lumMod val="9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EA0C22C-92CB-15DA-6F5C-3A1013588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03" y="-64430"/>
            <a:ext cx="12192000" cy="127856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762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pt-BR" sz="4000" b="1" i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NAFL X MAFLD</a:t>
            </a:r>
            <a:endParaRPr lang="pt-BR" sz="4000" i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D7C7546-87AB-8288-8D76-03AB1F1D753C}"/>
              </a:ext>
            </a:extLst>
          </p:cNvPr>
          <p:cNvSpPr txBox="1"/>
          <p:nvPr/>
        </p:nvSpPr>
        <p:spPr>
          <a:xfrm>
            <a:off x="409074" y="4518076"/>
            <a:ext cx="11177337" cy="181588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DOENÇA HEPÁTICA GORDUROSA METABÓLICA </a:t>
            </a:r>
          </a:p>
          <a:p>
            <a:endParaRPr lang="pt-B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ABRANGENTE, SIMPLES E INDEPENDENTE DE OUTRAS DOENÇAS ASSOCIADAS.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A58E2B4F-1A3E-1E16-016A-267A02C96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DCE4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205493"/>
                </a:solidFill>
                <a:effectLst/>
                <a:latin typeface="BlinkMacSystemFont"/>
              </a:rPr>
              <a:t>Análise</a:t>
            </a:r>
            <a:endParaRPr kumimoji="0" lang="pt-BR" altLang="pt-BR" sz="1200" b="0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BlinkMacSystemFon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BlinkMacSystemFont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274B65EA-EB1A-D001-ECEA-4D6CBC2C3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137" y="1514573"/>
            <a:ext cx="6997584" cy="1661993"/>
          </a:xfrm>
          <a:prstGeom prst="rect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200" b="0" i="0" u="none" strike="noStrike" cap="none" normalizeH="0" baseline="0" dirty="0">
              <a:ln>
                <a:noFill/>
              </a:ln>
              <a:solidFill>
                <a:srgbClr val="5B616B"/>
              </a:solidFill>
              <a:effectLst/>
              <a:latin typeface="BlinkMacSystemFon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5B616B"/>
                </a:solidFill>
                <a:effectLst/>
                <a:latin typeface="Arial" panose="020B0604020202020204" pitchFamily="34" charset="0"/>
              </a:rPr>
              <a:t>doi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5B616B"/>
                </a:solidFill>
                <a:effectLst/>
                <a:latin typeface="Arial" panose="020B0604020202020204" pitchFamily="34" charset="0"/>
              </a:rPr>
              <a:t>: 10.1016/j.jhep.2020.03.039.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5B616B"/>
                </a:solidFill>
                <a:effectLst/>
                <a:latin typeface="Arial" panose="020B0604020202020204" pitchFamily="34" charset="0"/>
              </a:rPr>
              <a:t>Epub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5B616B"/>
                </a:solidFill>
                <a:effectLst/>
                <a:latin typeface="Arial" panose="020B0604020202020204" pitchFamily="34" charset="0"/>
              </a:rPr>
              <a:t> 2020 8 de abril.</a:t>
            </a:r>
            <a:endParaRPr kumimoji="0" lang="pt-BR" altLang="pt-BR" sz="1600" b="1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Merriweather" panose="000005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Uma nova definição para doença hepática gordurosa associada à disfunção metabólica: </a:t>
            </a:r>
            <a:r>
              <a:rPr kumimoji="0" lang="pt-BR" altLang="pt-BR" sz="1600" b="1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Merriweather" panose="00000500000000000000" pitchFamily="2" charset="0"/>
              </a:rPr>
              <a:t>uma declaração de consenso internacional de especialistas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</a:rPr>
              <a:t>.</a:t>
            </a: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BlinkMacSystemFont"/>
              </a:rPr>
              <a:t>2020 jul;73(1):202-209.</a:t>
            </a:r>
            <a:endParaRPr kumimoji="0" lang="pt-BR" altLang="pt-B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811DE9D-9D82-5F89-8D0F-06D634A5B235}"/>
              </a:ext>
            </a:extLst>
          </p:cNvPr>
          <p:cNvSpPr txBox="1"/>
          <p:nvPr/>
        </p:nvSpPr>
        <p:spPr>
          <a:xfrm>
            <a:off x="2754351" y="2352907"/>
            <a:ext cx="3891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HEPATOLOGY 2020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13741EA-8695-1008-11D7-0CCF769FBA0D}"/>
              </a:ext>
            </a:extLst>
          </p:cNvPr>
          <p:cNvSpPr txBox="1"/>
          <p:nvPr/>
        </p:nvSpPr>
        <p:spPr>
          <a:xfrm>
            <a:off x="483183" y="3525214"/>
            <a:ext cx="11029118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b="0" i="0" dirty="0">
                <a:effectLst/>
                <a:latin typeface="BlinkMacSystemFont"/>
              </a:rPr>
              <a:t> </a:t>
            </a:r>
            <a:r>
              <a:rPr lang="pt-B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PAINEL DE ESPECIALISTAS INTERNACIONAIS DE 22 PAÍSES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11F7CF7-F859-764C-C791-8A4ADC9DDFB8}"/>
              </a:ext>
            </a:extLst>
          </p:cNvPr>
          <p:cNvSpPr txBox="1"/>
          <p:nvPr/>
        </p:nvSpPr>
        <p:spPr>
          <a:xfrm>
            <a:off x="9518984" y="1674740"/>
            <a:ext cx="2490879" cy="646331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pt-BR" b="1" i="0" u="sng" dirty="0">
                <a:effectLst/>
                <a:latin typeface="Montserrat" panose="020F0502020204030204" pitchFamily="2" charset="0"/>
              </a:rPr>
              <a:t>Ana Claudia de Oliveira</a:t>
            </a:r>
          </a:p>
        </p:txBody>
      </p:sp>
    </p:spTree>
    <p:extLst>
      <p:ext uri="{BB962C8B-B14F-4D97-AF65-F5344CB8AC3E}">
        <p14:creationId xmlns:p14="http://schemas.microsoft.com/office/powerpoint/2010/main" val="1126940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549629D7-AC37-A59D-B127-DC1BB167A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4" y="0"/>
            <a:ext cx="12184566" cy="113982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762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pt-BR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MAFLD IMPORTÂNCIA  (DHGM)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A2A4332-9FEF-312B-F69B-2996B1522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" y="70589"/>
            <a:ext cx="1221984" cy="106923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06552FD-6D58-90C4-7FEF-84C9CDE60FBC}"/>
              </a:ext>
            </a:extLst>
          </p:cNvPr>
          <p:cNvSpPr txBox="1"/>
          <p:nvPr/>
        </p:nvSpPr>
        <p:spPr>
          <a:xfrm>
            <a:off x="0" y="1359059"/>
            <a:ext cx="12184566" cy="53553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750"/>
              </a:spcBef>
              <a:spcAft>
                <a:spcPts val="750"/>
              </a:spcAft>
            </a:pPr>
            <a:endParaRPr lang="pt-BR" b="1" i="1" dirty="0"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algn="just">
              <a:spcBef>
                <a:spcPts val="750"/>
              </a:spcBef>
              <a:spcAft>
                <a:spcPts val="750"/>
              </a:spcAft>
            </a:pPr>
            <a:r>
              <a:rPr lang="pt-BR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DHGM  ACOMETE CERCA DE 30% DA POPULAÇÃO GERAL.</a:t>
            </a:r>
          </a:p>
          <a:p>
            <a:pPr algn="just">
              <a:spcBef>
                <a:spcPts val="750"/>
              </a:spcBef>
              <a:spcAft>
                <a:spcPts val="750"/>
              </a:spcAft>
            </a:pP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CERCA DE 80% DAQUELES COM DIABETES TIPO 2 TEM ESTEATOSE.  </a:t>
            </a:r>
          </a:p>
          <a:p>
            <a:pPr algn="just">
              <a:spcBef>
                <a:spcPts val="750"/>
              </a:spcBef>
              <a:spcAft>
                <a:spcPts val="750"/>
              </a:spcAft>
            </a:pP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ESSE GRUPO D.B .TIPO 2 EVOLUI PARA CH COM MAIOR FREQUÊNCIA E  MAIS     	 	RAPIDAMENTE .</a:t>
            </a:r>
          </a:p>
          <a:p>
            <a:pPr algn="just">
              <a:spcBef>
                <a:spcPts val="750"/>
              </a:spcBef>
              <a:spcAft>
                <a:spcPts val="750"/>
              </a:spcAft>
            </a:pP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	CHC É A QUARTA CAUSA DE MORTE RELACIONADA AO CÂNCER NO MUNDO  (0MS 	2018).</a:t>
            </a:r>
          </a:p>
          <a:p>
            <a:pPr algn="just">
              <a:spcBef>
                <a:spcPts val="750"/>
              </a:spcBef>
              <a:spcAft>
                <a:spcPts val="750"/>
              </a:spcAft>
            </a:pP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1 BILHÃO DE PESSOAS  NO MUNDO TÊM DHGM (WJ GASTROENTEROGY).</a:t>
            </a:r>
          </a:p>
          <a:p>
            <a:pPr algn="just">
              <a:spcBef>
                <a:spcPts val="750"/>
              </a:spcBef>
              <a:spcAft>
                <a:spcPts val="750"/>
              </a:spcAft>
            </a:pP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A ESTEATOSE HEPÁTICA É PREDITORA DE DOENÇAS RENAIS E CARDIOVASCULARES.</a:t>
            </a:r>
          </a:p>
          <a:p>
            <a:pPr algn="just">
              <a:spcBef>
                <a:spcPts val="750"/>
              </a:spcBef>
              <a:spcAft>
                <a:spcPts val="750"/>
              </a:spcAft>
            </a:pP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É A MAIOR CAUSA DE TX  HEPÁTICO NOS EUA.</a:t>
            </a:r>
          </a:p>
          <a:p>
            <a:pPr algn="just">
              <a:spcBef>
                <a:spcPts val="750"/>
              </a:spcBef>
              <a:spcAft>
                <a:spcPts val="750"/>
              </a:spcAft>
            </a:pPr>
            <a:endParaRPr lang="pt-BR" sz="2000" b="1" u="sng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pt-BR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0366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549629D7-AC37-A59D-B127-DC1BB167A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4" y="0"/>
            <a:ext cx="12184566" cy="113982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762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MAFLD </a:t>
            </a:r>
            <a:endParaRPr lang="pt-BR" sz="4400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A2A4332-9FEF-312B-F69B-2996B1522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" y="47759"/>
            <a:ext cx="1248075" cy="1092065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5317C278-E112-D8A7-12EA-2D7F6D0A8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509" y="1655335"/>
            <a:ext cx="9416207" cy="4574281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7851034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5360</TotalTime>
  <Words>735</Words>
  <Application>Microsoft Office PowerPoint</Application>
  <PresentationFormat>Widescreen</PresentationFormat>
  <Paragraphs>142</Paragraphs>
  <Slides>24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6" baseType="lpstr">
      <vt:lpstr>Arial</vt:lpstr>
      <vt:lpstr>BlinkMacSystemFont</vt:lpstr>
      <vt:lpstr>Calibri</vt:lpstr>
      <vt:lpstr>Calibri Light</vt:lpstr>
      <vt:lpstr>Google Sans</vt:lpstr>
      <vt:lpstr>helvetica</vt:lpstr>
      <vt:lpstr>Merriweather</vt:lpstr>
      <vt:lpstr>Montserrat</vt:lpstr>
      <vt:lpstr>Open Sans</vt:lpstr>
      <vt:lpstr>Times New Roman</vt:lpstr>
      <vt:lpstr>Wingdings</vt:lpstr>
      <vt:lpstr>Celestial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marthawpoubel@gmail.com</dc:creator>
  <cp:lastModifiedBy>Martha Poubel</cp:lastModifiedBy>
  <cp:revision>112</cp:revision>
  <dcterms:created xsi:type="dcterms:W3CDTF">2023-05-18T00:06:25Z</dcterms:created>
  <dcterms:modified xsi:type="dcterms:W3CDTF">2023-07-03T18:33:37Z</dcterms:modified>
</cp:coreProperties>
</file>